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2" r:id="rId9"/>
    <p:sldId id="263" r:id="rId10"/>
    <p:sldId id="265" r:id="rId11"/>
    <p:sldId id="268" r:id="rId12"/>
    <p:sldId id="267" r:id="rId13"/>
    <p:sldId id="266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6AA0-CE7C-4950-881D-106361800E9C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A0B6B-324C-4F04-8AA4-D1571C8CD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6AA0-CE7C-4950-881D-106361800E9C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A0B6B-324C-4F04-8AA4-D1571C8CD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6AA0-CE7C-4950-881D-106361800E9C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A0B6B-324C-4F04-8AA4-D1571C8CD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6AA0-CE7C-4950-881D-106361800E9C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A0B6B-324C-4F04-8AA4-D1571C8CD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6AA0-CE7C-4950-881D-106361800E9C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A0B6B-324C-4F04-8AA4-D1571C8CD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6AA0-CE7C-4950-881D-106361800E9C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A0B6B-324C-4F04-8AA4-D1571C8CD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6AA0-CE7C-4950-881D-106361800E9C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A0B6B-324C-4F04-8AA4-D1571C8CD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6AA0-CE7C-4950-881D-106361800E9C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A0B6B-324C-4F04-8AA4-D1571C8CD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6AA0-CE7C-4950-881D-106361800E9C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A0B6B-324C-4F04-8AA4-D1571C8CD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6AA0-CE7C-4950-881D-106361800E9C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A0B6B-324C-4F04-8AA4-D1571C8CD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6AA0-CE7C-4950-881D-106361800E9C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A0B6B-324C-4F04-8AA4-D1571C8CD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36AA0-CE7C-4950-881D-106361800E9C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A0B6B-324C-4F04-8AA4-D1571C8CD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Microsoft_Office_Excel_97-20031.xls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_____Microsoft_Office_Excel_97-20032.xls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7"/>
          <p:cNvGrpSpPr>
            <a:grpSpLocks/>
          </p:cNvGrpSpPr>
          <p:nvPr/>
        </p:nvGrpSpPr>
        <p:grpSpPr bwMode="auto">
          <a:xfrm>
            <a:off x="2339752" y="548680"/>
            <a:ext cx="4464050" cy="5832475"/>
            <a:chOff x="179513" y="188639"/>
            <a:chExt cx="8856983" cy="6528312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2" cstate="print">
              <a:lum bright="10000"/>
            </a:blip>
            <a:srcRect/>
            <a:stretch>
              <a:fillRect/>
            </a:stretch>
          </p:blipFill>
          <p:spPr bwMode="auto">
            <a:xfrm rot="5400000">
              <a:off x="1547664" y="-675456"/>
              <a:ext cx="6120680" cy="8280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 descr="L:\флэшка\art\Рамки\20e4077937a9.pn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179513" y="188639"/>
              <a:ext cx="8856983" cy="652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699792" y="1196752"/>
            <a:ext cx="3744019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700" b="1" dirty="0">
                <a:solidFill>
                  <a:srgbClr val="542A00"/>
                </a:solidFill>
              </a:rPr>
              <a:t/>
            </a:r>
            <a:br>
              <a:rPr lang="ru-RU" sz="1700" b="1" dirty="0">
                <a:solidFill>
                  <a:srgbClr val="542A00"/>
                </a:solidFill>
              </a:rPr>
            </a:br>
            <a:endParaRPr lang="ru-RU" sz="1200" b="1" dirty="0">
              <a:solidFill>
                <a:srgbClr val="542A00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1200" b="1" dirty="0">
              <a:solidFill>
                <a:srgbClr val="542A00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800" dirty="0">
                <a:solidFill>
                  <a:srgbClr val="542A00"/>
                </a:solidFill>
              </a:rPr>
              <a:t/>
            </a:r>
            <a:br>
              <a:rPr lang="ru-RU" sz="2800" dirty="0">
                <a:solidFill>
                  <a:srgbClr val="542A00"/>
                </a:solidFill>
              </a:rPr>
            </a:br>
            <a:r>
              <a:rPr lang="ru-RU" sz="2800" dirty="0">
                <a:solidFill>
                  <a:srgbClr val="542A00"/>
                </a:solidFill>
              </a:rPr>
              <a:t/>
            </a:r>
            <a:br>
              <a:rPr lang="ru-RU" sz="2800" dirty="0">
                <a:solidFill>
                  <a:srgbClr val="542A00"/>
                </a:solidFill>
              </a:rPr>
            </a:br>
            <a:endParaRPr lang="ru-RU" sz="2800" dirty="0">
              <a:solidFill>
                <a:srgbClr val="542A00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400" dirty="0">
                <a:solidFill>
                  <a:srgbClr val="542A00"/>
                </a:solidFill>
              </a:rPr>
              <a:t>      </a:t>
            </a:r>
            <a:endParaRPr lang="ru-RU" sz="1400" dirty="0" smtClean="0">
              <a:solidFill>
                <a:srgbClr val="542A00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1400" dirty="0">
              <a:solidFill>
                <a:srgbClr val="542A00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1400" dirty="0" smtClean="0">
              <a:solidFill>
                <a:srgbClr val="542A00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1400" dirty="0">
              <a:solidFill>
                <a:srgbClr val="542A00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1400" dirty="0" smtClean="0">
              <a:solidFill>
                <a:srgbClr val="542A00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1400" dirty="0">
              <a:solidFill>
                <a:srgbClr val="542A00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1400" dirty="0" smtClean="0">
              <a:solidFill>
                <a:srgbClr val="542A00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1400" dirty="0">
              <a:solidFill>
                <a:srgbClr val="542A00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1400" dirty="0" smtClean="0">
              <a:solidFill>
                <a:srgbClr val="542A00"/>
              </a:solidFill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</a:pPr>
            <a:endParaRPr lang="ru-RU" sz="1400" dirty="0" smtClean="0">
              <a:solidFill>
                <a:srgbClr val="542A00"/>
              </a:solidFill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</a:pPr>
            <a:endParaRPr lang="ru-RU" sz="1400" dirty="0">
              <a:solidFill>
                <a:srgbClr val="542A00"/>
              </a:solidFill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ru-RU" sz="1400" dirty="0" smtClean="0">
                <a:solidFill>
                  <a:srgbClr val="542A00"/>
                </a:solidFill>
                <a:latin typeface="Century Schoolbook" pitchFamily="18" charset="0"/>
              </a:rPr>
              <a:t>Выполнила студентка группы РФ-31 Каролина </a:t>
            </a:r>
            <a:r>
              <a:rPr lang="ru-RU" sz="1400" dirty="0" err="1" smtClean="0">
                <a:solidFill>
                  <a:srgbClr val="542A00"/>
                </a:solidFill>
                <a:latin typeface="Century Schoolbook" pitchFamily="18" charset="0"/>
              </a:rPr>
              <a:t>Падуто</a:t>
            </a:r>
            <a:endParaRPr lang="ru-RU" sz="1400" dirty="0" smtClean="0">
              <a:solidFill>
                <a:srgbClr val="542A00"/>
              </a:solidFill>
              <a:latin typeface="Century Schoolbook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400" dirty="0" smtClean="0">
                <a:solidFill>
                  <a:srgbClr val="542A00"/>
                </a:solidFill>
                <a:latin typeface="Century Schoolbook" pitchFamily="18" charset="0"/>
              </a:rPr>
              <a:t>2019  </a:t>
            </a:r>
            <a:r>
              <a:rPr lang="ru-RU" sz="1400" dirty="0">
                <a:solidFill>
                  <a:srgbClr val="542A00"/>
                </a:solidFill>
                <a:latin typeface="Century Schoolbook" pitchFamily="18" charset="0"/>
              </a:rPr>
              <a:t/>
            </a:r>
            <a:br>
              <a:rPr lang="ru-RU" sz="1400" dirty="0">
                <a:solidFill>
                  <a:srgbClr val="542A00"/>
                </a:solidFill>
                <a:latin typeface="Century Schoolbook" pitchFamily="18" charset="0"/>
              </a:rPr>
            </a:br>
            <a:endParaRPr lang="ru-RU" sz="1400" dirty="0">
              <a:solidFill>
                <a:srgbClr val="542A00"/>
              </a:solidFill>
              <a:latin typeface="Century Schoolbook" pitchFamily="18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2627784" y="1681353"/>
            <a:ext cx="40324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лавянизмы в творчестве А.С. Пушкина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Century Schoolbook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536" y="404664"/>
          <a:ext cx="8424936" cy="612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4212468"/>
              </a:tblGrid>
              <a:tr h="61206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</a:tr>
            </a:tbl>
          </a:graphicData>
        </a:graphic>
      </p:graphicFrame>
      <p:sp>
        <p:nvSpPr>
          <p:cNvPr id="8" name="Содержимое 4"/>
          <p:cNvSpPr txBox="1">
            <a:spLocks/>
          </p:cNvSpPr>
          <p:nvPr/>
        </p:nvSpPr>
        <p:spPr>
          <a:xfrm>
            <a:off x="899592" y="692696"/>
            <a:ext cx="3456384" cy="5472608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  <a:tileRect/>
          </a:grad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Schoolbook" pitchFamily="18" charset="0"/>
              </a:rPr>
              <a:t>Как ныне </a:t>
            </a:r>
            <a:r>
              <a:rPr kumimoji="0" lang="ru-RU" sz="2000" b="1" i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Schoolbook" pitchFamily="18" charset="0"/>
              </a:rPr>
              <a:t>сб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Schoolbook" pitchFamily="18" charset="0"/>
              </a:rPr>
              <a:t>ирается ве</a:t>
            </a:r>
            <a:r>
              <a:rPr kumimoji="0" lang="ru-RU" sz="2000" b="1" i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Schoolbook" pitchFamily="18" charset="0"/>
              </a:rPr>
              <a:t>щий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Schoolbook" pitchFamily="18" charset="0"/>
              </a:rPr>
              <a:t> Олег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1" i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Schoolbook" pitchFamily="18" charset="0"/>
              </a:rPr>
              <a:t>Отм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Schoolbook" pitchFamily="18" charset="0"/>
              </a:rPr>
              <a:t>стить не</a:t>
            </a:r>
            <a:r>
              <a:rPr kumimoji="0" lang="ru-RU" sz="2000" b="1" i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Schoolbook" pitchFamily="18" charset="0"/>
              </a:rPr>
              <a:t>раз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Schoolbook" pitchFamily="18" charset="0"/>
              </a:rPr>
              <a:t>умным </a:t>
            </a:r>
            <a:r>
              <a:rPr kumimoji="0" lang="ru-RU" sz="2000" b="1" i="1" u="sng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entury Schoolbook" pitchFamily="18" charset="0"/>
              </a:rPr>
              <a:t>хозарам</a:t>
            </a:r>
            <a:r>
              <a:rPr kumimoji="0" lang="ru-RU" sz="2000" b="1" i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Schoolbook" pitchFamily="18" charset="0"/>
              </a:rPr>
              <a:t>;</a:t>
            </a: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Schoolboo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Schoolbook" pitchFamily="18" charset="0"/>
              </a:rPr>
              <a:t>Их села и нивы за буйн</a:t>
            </a:r>
            <a:r>
              <a:rPr kumimoji="0" lang="ru-RU" sz="2000" b="1" i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Schoolbook" pitchFamily="18" charset="0"/>
              </a:rPr>
              <a:t>ый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Schoolbook" pitchFamily="18" charset="0"/>
              </a:rPr>
              <a:t> набег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1" i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Schoolbook" pitchFamily="18" charset="0"/>
              </a:rPr>
              <a:t>Обрек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Schoolbook" pitchFamily="18" charset="0"/>
              </a:rPr>
              <a:t>он мечам и пожарам;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Schoolbook" pitchFamily="18" charset="0"/>
              </a:rPr>
              <a:t>С дружиной своей, в царе</a:t>
            </a:r>
            <a:r>
              <a:rPr kumimoji="0" lang="ru-RU" sz="2000" b="1" i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Schoolbook" pitchFamily="18" charset="0"/>
              </a:rPr>
              <a:t>град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Schoolbook" pitchFamily="18" charset="0"/>
              </a:rPr>
              <a:t>ской броне,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Schoolbook" pitchFamily="18" charset="0"/>
              </a:rPr>
              <a:t>Князь по полю едет на верном коне.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836712"/>
            <a:ext cx="3779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ru-RU" b="1" dirty="0">
                <a:latin typeface="Century Schoolbook" pitchFamily="18" charset="0"/>
              </a:rPr>
              <a:t>Славянизмы: </a:t>
            </a:r>
            <a:endParaRPr lang="ru-RU" b="1" dirty="0" smtClean="0">
              <a:latin typeface="Century Schoolbook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b="1" u="sng" dirty="0" smtClean="0">
                <a:latin typeface="Century Schoolbook" pitchFamily="18" charset="0"/>
              </a:rPr>
              <a:t>отмстить</a:t>
            </a:r>
            <a:r>
              <a:rPr lang="ru-RU" b="1" u="sng" dirty="0">
                <a:latin typeface="Century Schoolbook" pitchFamily="18" charset="0"/>
              </a:rPr>
              <a:t>, </a:t>
            </a:r>
            <a:r>
              <a:rPr lang="ru-RU" b="1" i="1" u="sng" dirty="0" smtClean="0">
                <a:latin typeface="Century Schoolbook" pitchFamily="18" charset="0"/>
              </a:rPr>
              <a:t>набег</a:t>
            </a:r>
            <a:r>
              <a:rPr lang="ru-RU" b="1" i="1" u="sng" dirty="0">
                <a:latin typeface="Century Schoolbook" pitchFamily="18" charset="0"/>
              </a:rPr>
              <a:t>, </a:t>
            </a:r>
            <a:r>
              <a:rPr lang="ru-RU" b="1" i="1" u="sng" dirty="0" smtClean="0">
                <a:latin typeface="Century Schoolbook" pitchFamily="18" charset="0"/>
              </a:rPr>
              <a:t>владыки</a:t>
            </a:r>
            <a:r>
              <a:rPr lang="ru-RU" b="1" i="1" u="sng" dirty="0" smtClean="0">
                <a:latin typeface="Century Schoolbook" pitchFamily="18" charset="0"/>
              </a:rPr>
              <a:t>, </a:t>
            </a:r>
            <a:r>
              <a:rPr lang="ru-RU" b="1" i="1" u="sng" dirty="0" smtClean="0">
                <a:latin typeface="Century Schoolbook" pitchFamily="18" charset="0"/>
              </a:rPr>
              <a:t>чело (</a:t>
            </a:r>
            <a:r>
              <a:rPr lang="ru-RU" i="1" u="sng" dirty="0">
                <a:latin typeface="Century Schoolbook" pitchFamily="18" charset="0"/>
              </a:rPr>
              <a:t>лоб), </a:t>
            </a:r>
            <a:r>
              <a:rPr lang="ru-RU" b="1" i="1" u="sng" dirty="0" smtClean="0">
                <a:latin typeface="Century Schoolbook" pitchFamily="18" charset="0"/>
              </a:rPr>
              <a:t>воитель</a:t>
            </a:r>
            <a:r>
              <a:rPr lang="ru-RU" b="1" i="1" u="sng" dirty="0">
                <a:latin typeface="Century Schoolbook" pitchFamily="18" charset="0"/>
              </a:rPr>
              <a:t>, отрада, врат, </a:t>
            </a:r>
            <a:r>
              <a:rPr lang="ru-RU" b="1" i="1" u="sng" dirty="0" smtClean="0">
                <a:latin typeface="Century Schoolbook" pitchFamily="18" charset="0"/>
              </a:rPr>
              <a:t>пращ </a:t>
            </a:r>
            <a:r>
              <a:rPr lang="ru-RU" i="1" u="sng" dirty="0" smtClean="0">
                <a:latin typeface="Century Schoolbook" pitchFamily="18" charset="0"/>
              </a:rPr>
              <a:t>(</a:t>
            </a:r>
            <a:r>
              <a:rPr lang="ru-RU" i="1" u="sng" dirty="0" smtClean="0">
                <a:latin typeface="Century Schoolbook" pitchFamily="18" charset="0"/>
              </a:rPr>
              <a:t>древнее </a:t>
            </a:r>
            <a:r>
              <a:rPr lang="ru-RU" i="1" u="sng" dirty="0">
                <a:latin typeface="Century Schoolbook" pitchFamily="18" charset="0"/>
              </a:rPr>
              <a:t>оружие для метания камней</a:t>
            </a:r>
            <a:r>
              <a:rPr lang="ru-RU" i="1" u="sng" dirty="0" smtClean="0">
                <a:latin typeface="Century Schoolbook" pitchFamily="18" charset="0"/>
              </a:rPr>
              <a:t>), </a:t>
            </a:r>
            <a:r>
              <a:rPr lang="ru-RU" b="1" i="1" u="sng" dirty="0" smtClean="0">
                <a:latin typeface="Century Schoolbook" pitchFamily="18" charset="0"/>
              </a:rPr>
              <a:t>хранитель</a:t>
            </a:r>
            <a:r>
              <a:rPr lang="ru-RU" b="1" i="1" u="sng" dirty="0">
                <a:latin typeface="Century Schoolbook" pitchFamily="18" charset="0"/>
              </a:rPr>
              <a:t>, бранное поле, </a:t>
            </a:r>
            <a:r>
              <a:rPr lang="ru-RU" b="1" i="1" u="sng" dirty="0" smtClean="0">
                <a:latin typeface="Century Schoolbook" pitchFamily="18" charset="0"/>
              </a:rPr>
              <a:t>чело </a:t>
            </a:r>
            <a:r>
              <a:rPr lang="ru-RU" b="1" i="1" u="sng" dirty="0">
                <a:latin typeface="Century Schoolbook" pitchFamily="18" charset="0"/>
              </a:rPr>
              <a:t>и взор </a:t>
            </a:r>
            <a:r>
              <a:rPr lang="ru-RU" b="1" i="1" u="sng" dirty="0" err="1">
                <a:latin typeface="Century Schoolbook" pitchFamily="18" charset="0"/>
              </a:rPr>
              <a:t>омрачилися</a:t>
            </a:r>
            <a:r>
              <a:rPr lang="ru-RU" b="1" i="1" u="sng" dirty="0">
                <a:latin typeface="Century Schoolbook" pitchFamily="18" charset="0"/>
              </a:rPr>
              <a:t>, позлащённое стремя, </a:t>
            </a:r>
            <a:r>
              <a:rPr lang="ru-RU" b="1" i="1" u="sng" dirty="0" err="1" smtClean="0">
                <a:latin typeface="Century Schoolbook" pitchFamily="18" charset="0"/>
              </a:rPr>
              <a:t>отроки-други</a:t>
            </a:r>
            <a:r>
              <a:rPr lang="ru-RU" b="1" i="1" u="sng" dirty="0" smtClean="0">
                <a:latin typeface="Century Schoolbook" pitchFamily="18" charset="0"/>
              </a:rPr>
              <a:t>,</a:t>
            </a:r>
            <a:r>
              <a:rPr lang="ru-RU" i="1" u="sng" dirty="0">
                <a:latin typeface="Century Schoolbook" pitchFamily="18" charset="0"/>
              </a:rPr>
              <a:t> </a:t>
            </a:r>
            <a:r>
              <a:rPr lang="ru-RU" b="1" i="1" u="sng" dirty="0" smtClean="0">
                <a:latin typeface="Century Schoolbook" pitchFamily="18" charset="0"/>
              </a:rPr>
              <a:t>у </a:t>
            </a:r>
            <a:r>
              <a:rPr lang="ru-RU" b="1" i="1" u="sng" dirty="0" err="1">
                <a:latin typeface="Century Schoolbook" pitchFamily="18" charset="0"/>
              </a:rPr>
              <a:t>брега,на</a:t>
            </a:r>
            <a:r>
              <a:rPr lang="ru-RU" b="1" i="1" u="sng" dirty="0">
                <a:latin typeface="Century Schoolbook" pitchFamily="18" charset="0"/>
              </a:rPr>
              <a:t> </a:t>
            </a:r>
            <a:r>
              <a:rPr lang="ru-RU" b="1" i="1" u="sng" dirty="0" smtClean="0">
                <a:latin typeface="Century Schoolbook" pitchFamily="18" charset="0"/>
              </a:rPr>
              <a:t>тризне </a:t>
            </a:r>
            <a:r>
              <a:rPr lang="ru-RU" i="1" u="sng" dirty="0" smtClean="0">
                <a:latin typeface="Century Schoolbook" pitchFamily="18" charset="0"/>
              </a:rPr>
              <a:t>(</a:t>
            </a:r>
            <a:r>
              <a:rPr lang="ru-RU" i="1" u="sng" dirty="0" smtClean="0">
                <a:latin typeface="Century Schoolbook" pitchFamily="18" charset="0"/>
              </a:rPr>
              <a:t>поминки</a:t>
            </a:r>
            <a:r>
              <a:rPr lang="ru-RU" i="1" u="sng" dirty="0" smtClean="0">
                <a:latin typeface="Century Schoolbook" pitchFamily="18" charset="0"/>
              </a:rPr>
              <a:t>), </a:t>
            </a:r>
            <a:r>
              <a:rPr lang="ru-RU" b="1" i="1" u="sng" dirty="0" smtClean="0">
                <a:latin typeface="Century Schoolbook" pitchFamily="18" charset="0"/>
              </a:rPr>
              <a:t>прах </a:t>
            </a:r>
            <a:endParaRPr lang="ru-RU" b="1" dirty="0">
              <a:latin typeface="Century Schoolbook" pitchFamily="18" charset="0"/>
            </a:endParaRPr>
          </a:p>
        </p:txBody>
      </p:sp>
      <p:pic>
        <p:nvPicPr>
          <p:cNvPr id="10" name="Picture 3" descr="L:\флэшка\art\Рамки\20e4077937a9a.png"/>
          <p:cNvPicPr>
            <a:picLocks noChangeAspect="1" noChangeArrowheads="1"/>
          </p:cNvPicPr>
          <p:nvPr/>
        </p:nvPicPr>
        <p:blipFill>
          <a:blip r:embed="rId2" cstate="print"/>
          <a:srcRect l="18896" t="14333" r="14964" b="18779"/>
          <a:stretch>
            <a:fillRect/>
          </a:stretch>
        </p:blipFill>
        <p:spPr bwMode="auto">
          <a:xfrm>
            <a:off x="179512" y="188640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L:\флэшка\art\Рамки\20e4077937a9a.png"/>
          <p:cNvPicPr>
            <a:picLocks noChangeAspect="1" noChangeArrowheads="1"/>
          </p:cNvPicPr>
          <p:nvPr/>
        </p:nvPicPr>
        <p:blipFill>
          <a:blip r:embed="rId2" cstate="print"/>
          <a:srcRect l="18896" t="14333" r="14964" b="18779"/>
          <a:stretch>
            <a:fillRect/>
          </a:stretch>
        </p:blipFill>
        <p:spPr bwMode="auto">
          <a:xfrm rot="10959072">
            <a:off x="8068641" y="5782642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L:\флэшка\art\Рамки\20e4077937a9a.png"/>
          <p:cNvPicPr>
            <a:picLocks noChangeAspect="1" noChangeArrowheads="1"/>
          </p:cNvPicPr>
          <p:nvPr/>
        </p:nvPicPr>
        <p:blipFill>
          <a:blip r:embed="rId2" cstate="print"/>
          <a:srcRect l="18896" t="14333" r="14964" b="18779"/>
          <a:stretch>
            <a:fillRect/>
          </a:stretch>
        </p:blipFill>
        <p:spPr bwMode="auto">
          <a:xfrm rot="15930370">
            <a:off x="25682" y="5832193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L:\флэшка\art\Рамки\20e4077937a9a.png"/>
          <p:cNvPicPr>
            <a:picLocks noChangeAspect="1" noChangeArrowheads="1"/>
          </p:cNvPicPr>
          <p:nvPr/>
        </p:nvPicPr>
        <p:blipFill>
          <a:blip r:embed="rId2" cstate="print"/>
          <a:srcRect l="18896" t="14333" r="14964" b="18779"/>
          <a:stretch>
            <a:fillRect/>
          </a:stretch>
        </p:blipFill>
        <p:spPr bwMode="auto">
          <a:xfrm rot="5400000">
            <a:off x="8143875" y="188640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107950" y="115888"/>
            <a:ext cx="8928100" cy="6626225"/>
            <a:chOff x="179512" y="188640"/>
            <a:chExt cx="8856984" cy="6528312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/>
            <a:stretch>
              <a:fillRect/>
            </a:stretch>
          </p:blipFill>
          <p:spPr bwMode="auto">
            <a:xfrm rot="5400000">
              <a:off x="1547664" y="-675456"/>
              <a:ext cx="6120680" cy="8280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" descr="L:\флэшка\art\Рамки\20e4077937a9.png"/>
            <p:cNvPicPr>
              <a:picLocks noChangeAspect="1" noChangeArrowheads="1"/>
            </p:cNvPicPr>
            <p:nvPr/>
          </p:nvPicPr>
          <p:blipFill>
            <a:blip r:embed="rId4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179512" y="188640"/>
              <a:ext cx="8856984" cy="652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2530" name="Диаграмма 7"/>
          <p:cNvGraphicFramePr>
            <a:graphicFrameLocks/>
          </p:cNvGraphicFramePr>
          <p:nvPr/>
        </p:nvGraphicFramePr>
        <p:xfrm>
          <a:off x="2627784" y="764704"/>
          <a:ext cx="4320480" cy="5040560"/>
        </p:xfrm>
        <a:graphic>
          <a:graphicData uri="http://schemas.openxmlformats.org/presentationml/2006/ole">
            <p:oleObj spid="_x0000_s22530" r:id="rId5" imgW="2755631" imgH="431634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07704" y="188640"/>
            <a:ext cx="60721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Schoolbook" pitchFamily="18" charset="0"/>
                <a:ea typeface="Times New Roman" pitchFamily="18" charset="0"/>
              </a:rPr>
              <a:t>аблица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Schoolbook" pitchFamily="18" charset="0"/>
                <a:ea typeface="Times New Roman" pitchFamily="18" charset="0"/>
              </a:rPr>
              <a:t> употребления старославянизмов </a:t>
            </a:r>
          </a:p>
          <a:p>
            <a:pPr algn="ctr" eaLnBrk="0" hangingPunct="0"/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Schoolbook" pitchFamily="18" charset="0"/>
                <a:ea typeface="Times New Roman" pitchFamily="18" charset="0"/>
              </a:rPr>
              <a:t>в стихотворении А.С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Schoolbook" pitchFamily="18" charset="0"/>
                <a:ea typeface="Times New Roman" pitchFamily="18" charset="0"/>
              </a:rPr>
              <a:t>. Пушкина 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Schoolbook" pitchFamily="18" charset="0"/>
                <a:ea typeface="Times New Roman" pitchFamily="18" charset="0"/>
              </a:rPr>
              <a:t>«Пророк» 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Century Schoolbook" pitchFamily="18" charset="0"/>
              <a:ea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63" y="785813"/>
          <a:ext cx="8215312" cy="5869940"/>
        </p:xfrm>
        <a:graphic>
          <a:graphicData uri="http://schemas.openxmlformats.org/drawingml/2006/table">
            <a:tbl>
              <a:tblPr/>
              <a:tblGrid>
                <a:gridCol w="1785937"/>
                <a:gridCol w="2857500"/>
                <a:gridCol w="3571875"/>
              </a:tblGrid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Слово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6051" marR="26051" marT="0" marB="0" horzOverflow="overflow">
                    <a:lnL w="38100" cap="flat" cmpd="sng" algn="ctr">
                      <a:solidFill>
                        <a:srgbClr val="54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4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Признак старославянизма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6051" marR="260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4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Лексическое значение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6051" marR="260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4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4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празднословный</a:t>
                      </a:r>
                    </a:p>
                  </a:txBody>
                  <a:tcPr marL="26051" marR="26051" marT="0" marB="0" horzOverflow="overflow">
                    <a:lnL w="38100" cap="flat" cmpd="sng" algn="ctr">
                      <a:solidFill>
                        <a:srgbClr val="54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старославянское сочетание </a:t>
                      </a:r>
                    </a:p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-ра-</a:t>
                      </a:r>
                    </a:p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6051" marR="260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Склонный к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празднословию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6051" marR="260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4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влачился</a:t>
                      </a:r>
                    </a:p>
                  </a:txBody>
                  <a:tcPr marL="26051" marR="26051" marT="0" marB="0" horzOverflow="overflow">
                    <a:lnL w="38100" cap="flat" cmpd="sng" algn="ctr">
                      <a:solidFill>
                        <a:srgbClr val="54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старославянское сочетание </a:t>
                      </a:r>
                    </a:p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-ла-</a:t>
                      </a:r>
                    </a:p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6051" marR="260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Тащиться, скитаться,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тянуться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6051" marR="260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4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жаждою</a:t>
                      </a:r>
                    </a:p>
                  </a:txBody>
                  <a:tcPr marL="26051" marR="26051" marT="0" marB="0" horzOverflow="overflow">
                    <a:lnL w="38100" cap="flat" cmpd="sng" algn="ctr">
                      <a:solidFill>
                        <a:srgbClr val="54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старославянское сочетание </a:t>
                      </a:r>
                    </a:p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-жд-</a:t>
                      </a:r>
                    </a:p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6051" marR="260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Необыкновенно сильное, страстное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желание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6051" marR="260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4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пылающий</a:t>
                      </a:r>
                    </a:p>
                  </a:txBody>
                  <a:tcPr marL="26051" marR="26051" marT="0" marB="0" horzOverflow="overflow">
                    <a:lnL w="38100" cap="flat" cmpd="sng" algn="ctr">
                      <a:solidFill>
                        <a:srgbClr val="54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суффикс</a:t>
                      </a:r>
                    </a:p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-ющ-</a:t>
                      </a:r>
                    </a:p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6051" marR="260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Ярко горящий, издающий сильный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свет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6051" marR="260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4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глас</a:t>
                      </a:r>
                    </a:p>
                  </a:txBody>
                  <a:tcPr marL="26051" marR="26051" marT="0" marB="0" horzOverflow="overflow">
                    <a:lnL w="38100" cap="flat" cmpd="sng" algn="ctr">
                      <a:solidFill>
                        <a:srgbClr val="54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старославянское сочетание </a:t>
                      </a:r>
                    </a:p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-ла-</a:t>
                      </a:r>
                    </a:p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6051" marR="260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Голос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6051" marR="260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4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воззвал</a:t>
                      </a:r>
                    </a:p>
                  </a:txBody>
                  <a:tcPr marL="26051" marR="26051" marT="0" marB="0" horzOverflow="overflow">
                    <a:lnL w="38100" cap="flat" cmpd="sng" algn="ctr">
                      <a:solidFill>
                        <a:srgbClr val="54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приставка </a:t>
                      </a:r>
                    </a:p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воз-</a:t>
                      </a:r>
                    </a:p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6051" marR="260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Обращаться с призывом,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звать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6051" marR="260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4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виждь</a:t>
                      </a:r>
                    </a:p>
                  </a:txBody>
                  <a:tcPr marL="26051" marR="26051" marT="0" marB="0" horzOverflow="overflow">
                    <a:lnL w="38100" cap="flat" cmpd="sng" algn="ctr">
                      <a:solidFill>
                        <a:srgbClr val="54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старославянское сочетание </a:t>
                      </a:r>
                    </a:p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жд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6051" marR="260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Видеть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6051" marR="260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4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глагол</a:t>
                      </a:r>
                    </a:p>
                  </a:txBody>
                  <a:tcPr marL="26051" marR="26051" marT="0" marB="0" horzOverflow="overflow">
                    <a:lnL w="38100" cap="flat" cmpd="sng" algn="ctr">
                      <a:solidFill>
                        <a:srgbClr val="54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старославянское сочетание </a:t>
                      </a:r>
                    </a:p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-ла-</a:t>
                      </a:r>
                    </a:p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6051" marR="260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Слово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6051" marR="260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4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вещий</a:t>
                      </a:r>
                    </a:p>
                  </a:txBody>
                  <a:tcPr marL="26051" marR="26051" marT="0" marB="0" horzOverflow="overflow">
                    <a:lnL w="38100" cap="flat" cmpd="sng" algn="ctr">
                      <a:solidFill>
                        <a:srgbClr val="54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старославянское сочетание </a:t>
                      </a:r>
                    </a:p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-щ-</a:t>
                      </a:r>
                    </a:p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6051" marR="260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Предвидящий будущее,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пророческий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6051" marR="260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4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пустыня (2)</a:t>
                      </a:r>
                    </a:p>
                  </a:txBody>
                  <a:tcPr marL="26051" marR="26051" marT="0" marB="0" horzOverflow="overflow">
                    <a:lnL w="38100" cap="flat" cmpd="sng" algn="ctr">
                      <a:solidFill>
                        <a:srgbClr val="54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суффикс</a:t>
                      </a:r>
                    </a:p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-ын-</a:t>
                      </a:r>
                    </a:p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6051" marR="260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Большое, не заселенное людьми пространство, лишенное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растительности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6051" marR="260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4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мрачной</a:t>
                      </a:r>
                    </a:p>
                  </a:txBody>
                  <a:tcPr marL="26051" marR="26051" marT="0" marB="0" horzOverflow="overflow">
                    <a:lnL w="38100" cap="flat" cmpd="sng" algn="ctr">
                      <a:solidFill>
                        <a:srgbClr val="54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4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старославянское сочетание </a:t>
                      </a:r>
                    </a:p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6051" marR="260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4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Исполненный печали, наводящий грусть, безрадостный,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угрюмый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6051" marR="260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4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4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7" name="Picture 3" descr="L:\флэшка\art\Рамки\20e4077937a9a.png"/>
          <p:cNvPicPr>
            <a:picLocks noChangeAspect="1" noChangeArrowheads="1"/>
          </p:cNvPicPr>
          <p:nvPr/>
        </p:nvPicPr>
        <p:blipFill>
          <a:blip r:embed="rId2" cstate="print"/>
          <a:srcRect l="18896" t="14333" r="14964" b="18779"/>
          <a:stretch>
            <a:fillRect/>
          </a:stretch>
        </p:blipFill>
        <p:spPr bwMode="auto">
          <a:xfrm>
            <a:off x="214313" y="428625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L:\флэшка\art\Рамки\20e4077937a9a.png"/>
          <p:cNvPicPr>
            <a:picLocks noChangeAspect="1" noChangeArrowheads="1"/>
          </p:cNvPicPr>
          <p:nvPr/>
        </p:nvPicPr>
        <p:blipFill>
          <a:blip r:embed="rId2" cstate="print"/>
          <a:srcRect l="18896" t="14333" r="14964" b="18779"/>
          <a:stretch>
            <a:fillRect/>
          </a:stretch>
        </p:blipFill>
        <p:spPr bwMode="auto">
          <a:xfrm rot="10800000">
            <a:off x="8143875" y="6021288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L:\флэшка\art\Рамки\20e4077937a9a.png"/>
          <p:cNvPicPr>
            <a:picLocks noChangeAspect="1" noChangeArrowheads="1"/>
          </p:cNvPicPr>
          <p:nvPr/>
        </p:nvPicPr>
        <p:blipFill>
          <a:blip r:embed="rId2" cstate="print"/>
          <a:srcRect l="18896" t="14333" r="14964" b="18779"/>
          <a:stretch>
            <a:fillRect/>
          </a:stretch>
        </p:blipFill>
        <p:spPr bwMode="auto">
          <a:xfrm rot="5400000">
            <a:off x="8143875" y="476672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L:\флэшка\art\Рамки\20e4077937a9a.png"/>
          <p:cNvPicPr>
            <a:picLocks noChangeAspect="1" noChangeArrowheads="1"/>
          </p:cNvPicPr>
          <p:nvPr/>
        </p:nvPicPr>
        <p:blipFill>
          <a:blip r:embed="rId2" cstate="print"/>
          <a:srcRect l="18896" t="14333" r="14964" b="18779"/>
          <a:stretch>
            <a:fillRect/>
          </a:stretch>
        </p:blipFill>
        <p:spPr bwMode="auto">
          <a:xfrm rot="15898932">
            <a:off x="41822" y="5991102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D:\флэшка\art\Алфавит слвянская бязь Даль\Т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lum bright="36000" contrast="-35000"/>
          </a:blip>
          <a:srcRect/>
          <a:stretch>
            <a:fillRect/>
          </a:stretch>
        </p:blipFill>
        <p:spPr bwMode="auto">
          <a:xfrm>
            <a:off x="1979712" y="0"/>
            <a:ext cx="504814" cy="492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107950" y="115888"/>
            <a:ext cx="8928100" cy="6626225"/>
            <a:chOff x="179512" y="188640"/>
            <a:chExt cx="8856984" cy="6528312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/>
            <a:stretch>
              <a:fillRect/>
            </a:stretch>
          </p:blipFill>
          <p:spPr bwMode="auto">
            <a:xfrm rot="5400000">
              <a:off x="1547664" y="-675456"/>
              <a:ext cx="6120680" cy="8280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" descr="L:\флэшка\art\Рамки\20e4077937a9.png"/>
            <p:cNvPicPr>
              <a:picLocks noChangeAspect="1" noChangeArrowheads="1"/>
            </p:cNvPicPr>
            <p:nvPr/>
          </p:nvPicPr>
          <p:blipFill>
            <a:blip r:embed="rId4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179512" y="188640"/>
              <a:ext cx="8856984" cy="652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3554" name="Диаграмма 5"/>
          <p:cNvGraphicFramePr>
            <a:graphicFrameLocks/>
          </p:cNvGraphicFramePr>
          <p:nvPr/>
        </p:nvGraphicFramePr>
        <p:xfrm>
          <a:off x="2771800" y="1124744"/>
          <a:ext cx="3600400" cy="4748461"/>
        </p:xfrm>
        <a:graphic>
          <a:graphicData uri="http://schemas.openxmlformats.org/presentationml/2006/ole">
            <p:oleObj spid="_x0000_s23554" name="Диаграмма" r:id="rId5" imgW="2743438" imgH="431634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692696"/>
          <a:ext cx="8352928" cy="568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5688632"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2"/>
                        <a:buNone/>
                        <a:defRPr/>
                      </a:pPr>
                      <a:endParaRPr lang="ru-RU" sz="1800" b="1" i="1" dirty="0" smtClean="0">
                        <a:solidFill>
                          <a:schemeClr val="tx1"/>
                        </a:solidFill>
                      </a:endParaRP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2"/>
                        <a:buNone/>
                        <a:defRPr/>
                      </a:pPr>
                      <a:endParaRPr lang="ru-RU" sz="1800" b="1" i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2"/>
                        <a:buNone/>
                        <a:defRPr/>
                      </a:pP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</a:rPr>
                        <a:t>Я памятник себе </a:t>
                      </a:r>
                      <a:r>
                        <a:rPr lang="ru-RU" sz="1800" b="1" i="1" u="sng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</a:rPr>
                        <a:t>воздвиг</a:t>
                      </a: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</a:rPr>
                        <a:t> </a:t>
                      </a:r>
                      <a:r>
                        <a:rPr lang="ru-RU" sz="1800" b="1" i="1" u="sng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</a:rPr>
                        <a:t>нерукотворный</a:t>
                      </a: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</a:rPr>
                        <a:t>, </a:t>
                      </a:r>
                    </a:p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2"/>
                        <a:buNone/>
                        <a:defRPr/>
                      </a:pP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</a:rPr>
                        <a:t>К нему не </a:t>
                      </a:r>
                      <a:r>
                        <a:rPr lang="ru-RU" sz="1800" b="1" i="1" u="sng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</a:rPr>
                        <a:t>зарастет</a:t>
                      </a: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</a:rPr>
                        <a:t> народная тропа,</a:t>
                      </a:r>
                    </a:p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2"/>
                        <a:buNone/>
                        <a:defRPr/>
                      </a:pPr>
                      <a:r>
                        <a:rPr lang="ru-RU" sz="1800" b="1" i="1" u="sng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</a:rPr>
                        <a:t>Вознесся</a:t>
                      </a: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</a:rPr>
                        <a:t> выше он </a:t>
                      </a:r>
                      <a:r>
                        <a:rPr lang="ru-RU" sz="1800" b="1" i="1" u="sng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</a:rPr>
                        <a:t>главою</a:t>
                      </a: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</a:rPr>
                        <a:t> непокорной</a:t>
                      </a:r>
                    </a:p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2"/>
                        <a:buNone/>
                        <a:defRPr/>
                      </a:pP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</a:rPr>
                        <a:t>Александрийского столпа.</a:t>
                      </a:r>
                    </a:p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2"/>
                        <a:buNone/>
                        <a:defRPr/>
                      </a:pP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</a:rPr>
                        <a:t> </a:t>
                      </a:r>
                    </a:p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2"/>
                        <a:buNone/>
                        <a:defRPr/>
                      </a:pP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</a:rPr>
                        <a:t>Нет, весь я не умру – душа в заветной </a:t>
                      </a:r>
                      <a:r>
                        <a:rPr lang="ru-RU" sz="1800" b="1" i="1" u="none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</a:rPr>
                        <a:t>лире</a:t>
                      </a:r>
                    </a:p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2"/>
                        <a:buNone/>
                        <a:defRPr/>
                      </a:pP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</a:rPr>
                        <a:t>Мой </a:t>
                      </a:r>
                      <a:r>
                        <a:rPr lang="ru-RU" sz="1800" b="1" i="1" u="sng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</a:rPr>
                        <a:t>прах </a:t>
                      </a: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</a:rPr>
                        <a:t>переживет и </a:t>
                      </a:r>
                      <a:r>
                        <a:rPr lang="ru-RU" sz="1800" b="1" i="1" u="sng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</a:rPr>
                        <a:t>тленья</a:t>
                      </a: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</a:rPr>
                        <a:t> убежит – </a:t>
                      </a:r>
                    </a:p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2"/>
                        <a:buNone/>
                        <a:defRPr/>
                      </a:pP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</a:rPr>
                        <a:t>И славен буду я,</a:t>
                      </a:r>
                      <a:r>
                        <a:rPr lang="ru-RU" sz="1800" b="1" i="1" u="none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</a:rPr>
                        <a:t> доколь </a:t>
                      </a: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</a:rPr>
                        <a:t>в </a:t>
                      </a:r>
                      <a:r>
                        <a:rPr lang="ru-RU" sz="1800" b="1" i="1" u="none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</a:rPr>
                        <a:t>подлунном </a:t>
                      </a: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</a:rPr>
                        <a:t>мире</a:t>
                      </a:r>
                    </a:p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2"/>
                        <a:buNone/>
                        <a:defRPr/>
                      </a:pP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</a:rPr>
                        <a:t>Жив будет хоть один</a:t>
                      </a:r>
                      <a:r>
                        <a:rPr lang="ru-RU" sz="1800" b="1" i="1" u="none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</a:rPr>
                        <a:t> пиит.</a:t>
                      </a:r>
                    </a:p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</a:tr>
            </a:tbl>
          </a:graphicData>
        </a:graphic>
      </p:graphicFrame>
      <p:pic>
        <p:nvPicPr>
          <p:cNvPr id="6" name="Picture 3" descr="L:\флэшка\art\Рамки\20e4077937a9a.png"/>
          <p:cNvPicPr>
            <a:picLocks noChangeAspect="1" noChangeArrowheads="1"/>
          </p:cNvPicPr>
          <p:nvPr/>
        </p:nvPicPr>
        <p:blipFill>
          <a:blip r:embed="rId2" cstate="print"/>
          <a:srcRect l="18896" t="14333" r="14964" b="18779"/>
          <a:stretch>
            <a:fillRect/>
          </a:stretch>
        </p:blipFill>
        <p:spPr bwMode="auto">
          <a:xfrm>
            <a:off x="179512" y="404664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L:\флэшка\art\Рамки\20e4077937a9a.png"/>
          <p:cNvPicPr>
            <a:picLocks noChangeAspect="1" noChangeArrowheads="1"/>
          </p:cNvPicPr>
          <p:nvPr/>
        </p:nvPicPr>
        <p:blipFill>
          <a:blip r:embed="rId2" cstate="print"/>
          <a:srcRect l="18896" t="14333" r="14964" b="18779"/>
          <a:stretch>
            <a:fillRect/>
          </a:stretch>
        </p:blipFill>
        <p:spPr bwMode="auto">
          <a:xfrm rot="10800000">
            <a:off x="7956376" y="5661248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L:\флэшка\art\Рамки\20e4077937a9a.png"/>
          <p:cNvPicPr>
            <a:picLocks noChangeAspect="1" noChangeArrowheads="1"/>
          </p:cNvPicPr>
          <p:nvPr/>
        </p:nvPicPr>
        <p:blipFill>
          <a:blip r:embed="rId2" cstate="print"/>
          <a:srcRect l="18896" t="14333" r="14964" b="18779"/>
          <a:stretch>
            <a:fillRect/>
          </a:stretch>
        </p:blipFill>
        <p:spPr bwMode="auto">
          <a:xfrm rot="16200000">
            <a:off x="0" y="5661248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L:\флэшка\art\Рамки\20e4077937a9a.png"/>
          <p:cNvPicPr>
            <a:picLocks noChangeAspect="1" noChangeArrowheads="1"/>
          </p:cNvPicPr>
          <p:nvPr/>
        </p:nvPicPr>
        <p:blipFill>
          <a:blip r:embed="rId2" cstate="print"/>
          <a:srcRect l="18896" t="14333" r="14964" b="18779"/>
          <a:stretch>
            <a:fillRect/>
          </a:stretch>
        </p:blipFill>
        <p:spPr bwMode="auto">
          <a:xfrm rot="5400000">
            <a:off x="8143875" y="332656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3"/>
          <p:cNvSpPr txBox="1">
            <a:spLocks/>
          </p:cNvSpPr>
          <p:nvPr/>
        </p:nvSpPr>
        <p:spPr>
          <a:xfrm>
            <a:off x="4716016" y="1268760"/>
            <a:ext cx="4038600" cy="46259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</a:rPr>
              <a:t>Славянизмы: </a:t>
            </a:r>
            <a:endParaRPr kumimoji="0" lang="ru-RU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</a:rPr>
              <a:t>Главою  –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</a:rPr>
              <a:t>ла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</a:rPr>
              <a:t> //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</a:rPr>
              <a:t>оло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</a:rPr>
              <a:t> голова,</a:t>
            </a:r>
          </a:p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</a:rPr>
              <a:t>прах-ра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</a:rPr>
              <a:t> //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</a:rPr>
              <a:t>оро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</a:rPr>
              <a:t> порох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259632" y="0"/>
            <a:ext cx="7005464" cy="69269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Я памятник себе воздвиг нерукотворный</a:t>
            </a:r>
            <a:endParaRPr lang="ru-RU" sz="2400" b="1" dirty="0">
              <a:solidFill>
                <a:schemeClr val="accent6">
                  <a:lumMod val="20000"/>
                  <a:lumOff val="80000"/>
                </a:schemeClr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 rot="5400000">
            <a:off x="3694521" y="1426406"/>
            <a:ext cx="6075457" cy="417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L:\флэшка\art\Рамки\20e4077937a9.pn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4499992" y="260648"/>
            <a:ext cx="4464480" cy="640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7"/>
          <p:cNvSpPr>
            <a:spLocks noChangeArrowheads="1"/>
          </p:cNvSpPr>
          <p:nvPr/>
        </p:nvSpPr>
        <p:spPr bwMode="auto">
          <a:xfrm>
            <a:off x="5076071" y="1485317"/>
            <a:ext cx="3500417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latin typeface="Century Schoolbook" pitchFamily="18" charset="0"/>
              </a:rPr>
              <a:t>С</a:t>
            </a:r>
            <a:r>
              <a:rPr lang="ru-RU" b="1" dirty="0" smtClean="0">
                <a:latin typeface="Century Schoolbook" pitchFamily="18" charset="0"/>
              </a:rPr>
              <a:t>лавянизмы </a:t>
            </a:r>
            <a:r>
              <a:rPr lang="ru-RU" b="1" dirty="0">
                <a:latin typeface="Century Schoolbook" pitchFamily="18" charset="0"/>
              </a:rPr>
              <a:t>имеют довольно большой удельный вес в стихотворениях; большую часть их составляют семантические </a:t>
            </a:r>
            <a:r>
              <a:rPr lang="ru-RU" b="1" dirty="0" smtClean="0">
                <a:latin typeface="Century Schoolbook" pitchFamily="18" charset="0"/>
              </a:rPr>
              <a:t>старославянизмы. Большинство </a:t>
            </a:r>
            <a:r>
              <a:rPr lang="ru-RU" b="1" dirty="0">
                <a:latin typeface="Century Schoolbook" pitchFamily="18" charset="0"/>
              </a:rPr>
              <a:t>семантических старославянизмов образовано при помощи присоединения к старославянским корням русских приставок и суффиксов. </a:t>
            </a:r>
          </a:p>
          <a:p>
            <a:endParaRPr lang="ru-RU" sz="1600" b="1" dirty="0"/>
          </a:p>
        </p:txBody>
      </p:sp>
      <p:sp>
        <p:nvSpPr>
          <p:cNvPr id="8" name="Прямоугольник 8"/>
          <p:cNvSpPr>
            <a:spLocks noChangeArrowheads="1"/>
          </p:cNvSpPr>
          <p:nvPr/>
        </p:nvSpPr>
        <p:spPr bwMode="auto">
          <a:xfrm>
            <a:off x="6372210" y="765309"/>
            <a:ext cx="998026" cy="36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542A00"/>
                </a:solidFill>
              </a:rPr>
              <a:t> </a:t>
            </a:r>
            <a:r>
              <a:rPr lang="ru-RU" b="1" dirty="0" err="1">
                <a:solidFill>
                  <a:srgbClr val="542A00"/>
                </a:solidFill>
              </a:rPr>
              <a:t>ыводы</a:t>
            </a:r>
            <a:r>
              <a:rPr lang="ru-RU" b="1" dirty="0">
                <a:solidFill>
                  <a:srgbClr val="542A00"/>
                </a:solidFill>
              </a:rPr>
              <a:t>:</a:t>
            </a:r>
            <a:endParaRPr lang="ru-RU" dirty="0">
              <a:solidFill>
                <a:srgbClr val="542A00"/>
              </a:solidFill>
            </a:endParaRPr>
          </a:p>
        </p:txBody>
      </p:sp>
      <p:pic>
        <p:nvPicPr>
          <p:cNvPr id="9" name="Picture 4" descr="L:\флэшка\art\Алфавит слвянская бязь Даль\В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940152" y="548680"/>
            <a:ext cx="523500" cy="614327"/>
          </a:xfrm>
          <a:prstGeom prst="rect">
            <a:avLst/>
          </a:prstGeom>
          <a:noFill/>
        </p:spPr>
      </p:pic>
      <p:pic>
        <p:nvPicPr>
          <p:cNvPr id="2457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908720"/>
            <a:ext cx="3960440" cy="4800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4500009" y="261303"/>
            <a:ext cx="4464480" cy="6480077"/>
            <a:chOff x="4499992" y="260648"/>
            <a:chExt cx="4464496" cy="6480720"/>
          </a:xfrm>
        </p:grpSpPr>
        <p:grpSp>
          <p:nvGrpSpPr>
            <p:cNvPr id="5" name="Группа 10"/>
            <p:cNvGrpSpPr>
              <a:grpSpLocks/>
            </p:cNvGrpSpPr>
            <p:nvPr/>
          </p:nvGrpSpPr>
          <p:grpSpPr bwMode="auto">
            <a:xfrm>
              <a:off x="4499992" y="260648"/>
              <a:ext cx="4464496" cy="6480720"/>
              <a:chOff x="179512" y="188640"/>
              <a:chExt cx="8856984" cy="6528312"/>
            </a:xfrm>
          </p:grpSpPr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10000"/>
              </a:blip>
              <a:srcRect/>
              <a:stretch>
                <a:fillRect/>
              </a:stretch>
            </p:blipFill>
            <p:spPr bwMode="auto">
              <a:xfrm rot="5400000">
                <a:off x="1547664" y="-675456"/>
                <a:ext cx="6120680" cy="82809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2" descr="L:\флэшка\art\Рамки\20e4077937a9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10000"/>
              </a:blip>
              <a:srcRect/>
              <a:stretch>
                <a:fillRect/>
              </a:stretch>
            </p:blipFill>
            <p:spPr bwMode="auto">
              <a:xfrm>
                <a:off x="179512" y="188640"/>
                <a:ext cx="8856984" cy="6528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Прямоугольник 8"/>
            <p:cNvSpPr>
              <a:spLocks noChangeArrowheads="1"/>
            </p:cNvSpPr>
            <p:nvPr/>
          </p:nvSpPr>
          <p:spPr bwMode="auto">
            <a:xfrm>
              <a:off x="6372200" y="764704"/>
              <a:ext cx="9980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542A00"/>
                  </a:solidFill>
                </a:rPr>
                <a:t> ыводы:</a:t>
              </a:r>
              <a:endParaRPr lang="ru-RU">
                <a:solidFill>
                  <a:srgbClr val="542A00"/>
                </a:solidFill>
              </a:endParaRPr>
            </a:p>
          </p:txBody>
        </p:sp>
        <p:pic>
          <p:nvPicPr>
            <p:cNvPr id="7" name="Picture 4" descr="L:\флэшка\art\Алфавит слвянская бязь Даль\В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940152" y="692696"/>
              <a:ext cx="523502" cy="614388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>
              <a:spLocks noChangeArrowheads="1"/>
            </p:cNvSpPr>
            <p:nvPr/>
          </p:nvSpPr>
          <p:spPr bwMode="auto">
            <a:xfrm>
              <a:off x="5004033" y="1340768"/>
              <a:ext cx="3528405" cy="4263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1600" b="1" dirty="0"/>
                <a:t>    </a:t>
              </a:r>
              <a:r>
                <a:rPr lang="ru-RU" sz="1600" b="1" dirty="0" smtClean="0"/>
                <a:t> </a:t>
              </a:r>
              <a:r>
                <a:rPr lang="ru-RU" sz="1700" b="1" dirty="0" smtClean="0"/>
                <a:t>А.С. Пушкин </a:t>
              </a:r>
              <a:r>
                <a:rPr lang="ru-RU" sz="1700" b="1" dirty="0"/>
                <a:t>использовал старославянизмы в своих произведениях в разных </a:t>
              </a:r>
              <a:r>
                <a:rPr lang="ru-RU" sz="1700" b="1" dirty="0" smtClean="0"/>
                <a:t>целях. </a:t>
              </a:r>
              <a:r>
                <a:rPr lang="ru-RU" sz="1700" b="1" dirty="0"/>
                <a:t>В исследованных стихотворениях старославянская лексика имеет </a:t>
              </a:r>
              <a:r>
                <a:rPr lang="ru-RU" sz="1700" b="1" dirty="0" smtClean="0"/>
                <a:t>такие функции: </a:t>
              </a:r>
              <a:r>
                <a:rPr lang="ru-RU" sz="1700" b="1" dirty="0"/>
                <a:t>создание библейского колорита и </a:t>
              </a:r>
              <a:r>
                <a:rPr lang="ru-RU" sz="1700" b="1" dirty="0" smtClean="0"/>
                <a:t>патетичного слога</a:t>
              </a:r>
              <a:r>
                <a:rPr lang="ru-RU" sz="1700" b="1" dirty="0"/>
                <a:t>, создание определенной атмосферы, способствующей лучшему пониманию произведения в историческом контексте, обозначение темы и проблемы </a:t>
              </a:r>
              <a:r>
                <a:rPr lang="ru-RU" sz="1700" b="1" dirty="0" smtClean="0"/>
                <a:t>произведения лингвистическими </a:t>
              </a:r>
              <a:r>
                <a:rPr lang="ru-RU" sz="1700" b="1" dirty="0"/>
                <a:t>средствами.</a:t>
              </a:r>
            </a:p>
            <a:p>
              <a:pPr algn="just"/>
              <a:r>
                <a:rPr lang="ru-RU" sz="1600" b="1" dirty="0"/>
                <a:t> </a:t>
              </a:r>
            </a:p>
          </p:txBody>
        </p:sp>
      </p:grpSp>
      <p:pic>
        <p:nvPicPr>
          <p:cNvPr id="28674" name="Picture 2" descr="ÐÐ°ÑÑÐ¸Ð½ÐºÐ¸ Ð¿Ð¾ Ð·Ð°Ð¿ÑÐ¾ÑÑ Ð¿ÑÑÐºÐ¸Ð½ ÐºÐ°ÑÑÐ¸Ð½ÐºÐ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72816"/>
            <a:ext cx="4575417" cy="364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4500009" y="261303"/>
            <a:ext cx="4464480" cy="6480077"/>
            <a:chOff x="4499992" y="260648"/>
            <a:chExt cx="4464496" cy="6480720"/>
          </a:xfrm>
        </p:grpSpPr>
        <p:grpSp>
          <p:nvGrpSpPr>
            <p:cNvPr id="5" name="Группа 10"/>
            <p:cNvGrpSpPr>
              <a:grpSpLocks/>
            </p:cNvGrpSpPr>
            <p:nvPr/>
          </p:nvGrpSpPr>
          <p:grpSpPr bwMode="auto">
            <a:xfrm>
              <a:off x="4499992" y="260648"/>
              <a:ext cx="4464496" cy="6480720"/>
              <a:chOff x="179512" y="188640"/>
              <a:chExt cx="8856984" cy="6528312"/>
            </a:xfrm>
          </p:grpSpPr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10000"/>
              </a:blip>
              <a:srcRect/>
              <a:stretch>
                <a:fillRect/>
              </a:stretch>
            </p:blipFill>
            <p:spPr bwMode="auto">
              <a:xfrm rot="5400000">
                <a:off x="1547664" y="-675456"/>
                <a:ext cx="6120680" cy="82809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2" descr="L:\флэшка\art\Рамки\20e4077937a9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10000"/>
              </a:blip>
              <a:srcRect/>
              <a:stretch>
                <a:fillRect/>
              </a:stretch>
            </p:blipFill>
            <p:spPr bwMode="auto">
              <a:xfrm>
                <a:off x="179512" y="188640"/>
                <a:ext cx="8856984" cy="6528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Прямоугольник 8"/>
            <p:cNvSpPr>
              <a:spLocks noChangeArrowheads="1"/>
            </p:cNvSpPr>
            <p:nvPr/>
          </p:nvSpPr>
          <p:spPr bwMode="auto">
            <a:xfrm>
              <a:off x="6372200" y="764704"/>
              <a:ext cx="9980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542A00"/>
                  </a:solidFill>
                </a:rPr>
                <a:t> ыводы:</a:t>
              </a:r>
              <a:endParaRPr lang="ru-RU">
                <a:solidFill>
                  <a:srgbClr val="542A00"/>
                </a:solidFill>
              </a:endParaRPr>
            </a:p>
          </p:txBody>
        </p:sp>
        <p:pic>
          <p:nvPicPr>
            <p:cNvPr id="7" name="Picture 4" descr="L:\флэшка\art\Алфавит слвянская бязь Даль\В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940152" y="692696"/>
              <a:ext cx="523502" cy="614388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>
              <a:spLocks noChangeArrowheads="1"/>
            </p:cNvSpPr>
            <p:nvPr/>
          </p:nvSpPr>
          <p:spPr bwMode="auto">
            <a:xfrm>
              <a:off x="5143504" y="1714488"/>
              <a:ext cx="3500430" cy="3493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ru-RU" sz="1600" b="1" dirty="0"/>
                <a:t>    </a:t>
              </a:r>
              <a:r>
                <a:rPr lang="ru-RU" sz="1600" b="1" dirty="0" smtClean="0"/>
                <a:t> </a:t>
              </a:r>
              <a:r>
                <a:rPr lang="ru-RU" sz="1700" b="1" dirty="0"/>
                <a:t>Старославянизмы имеют ряд фонетических и морфологических признаков, отличающих их от других </a:t>
              </a:r>
              <a:r>
                <a:rPr lang="ru-RU" sz="1700" b="1" dirty="0" smtClean="0"/>
                <a:t>слов. Наиболее </a:t>
              </a:r>
              <a:r>
                <a:rPr lang="ru-RU" sz="1700" b="1" dirty="0"/>
                <a:t>распространенным признаками являются фонетические, а именно различные неполногласные сочетания (-</a:t>
              </a:r>
              <a:r>
                <a:rPr lang="ru-RU" sz="1700" b="1" dirty="0" err="1"/>
                <a:t>ра</a:t>
              </a:r>
              <a:r>
                <a:rPr lang="ru-RU" sz="1700" b="1" dirty="0"/>
                <a:t>-, -</a:t>
              </a:r>
              <a:r>
                <a:rPr lang="ru-RU" sz="1700" b="1" dirty="0" err="1"/>
                <a:t>ла</a:t>
              </a:r>
              <a:r>
                <a:rPr lang="ru-RU" sz="1700" b="1" dirty="0"/>
                <a:t>-, -ре-, -</a:t>
              </a:r>
              <a:r>
                <a:rPr lang="ru-RU" sz="1700" b="1" dirty="0" err="1"/>
                <a:t>ле</a:t>
              </a:r>
              <a:r>
                <a:rPr lang="ru-RU" sz="1700" b="1" dirty="0"/>
                <a:t>-). На втором месте находится употребление суффиксов и приставок, имеющих старославянское происхождение </a:t>
              </a:r>
              <a:r>
                <a:rPr lang="ru-RU" sz="1700" b="1" dirty="0" smtClean="0"/>
                <a:t> (-</a:t>
              </a:r>
              <a:r>
                <a:rPr lang="ru-RU" sz="1700" b="1" dirty="0" err="1"/>
                <a:t>тв</a:t>
              </a:r>
              <a:r>
                <a:rPr lang="ru-RU" sz="1700" b="1" dirty="0"/>
                <a:t>-, -</a:t>
              </a:r>
              <a:r>
                <a:rPr lang="ru-RU" sz="1700" b="1" dirty="0" err="1"/>
                <a:t>ущ</a:t>
              </a:r>
              <a:r>
                <a:rPr lang="ru-RU" sz="1700" b="1" dirty="0"/>
                <a:t>-, -</a:t>
              </a:r>
              <a:r>
                <a:rPr lang="ru-RU" sz="1700" b="1" dirty="0" err="1"/>
                <a:t>ющ</a:t>
              </a:r>
              <a:r>
                <a:rPr lang="ru-RU" sz="1700" b="1" dirty="0"/>
                <a:t>-, -</a:t>
              </a:r>
              <a:r>
                <a:rPr lang="ru-RU" sz="1700" b="1" dirty="0" err="1"/>
                <a:t>ын</a:t>
              </a:r>
              <a:r>
                <a:rPr lang="ru-RU" sz="1700" b="1" dirty="0"/>
                <a:t>-, воз-, </a:t>
              </a:r>
              <a:r>
                <a:rPr lang="ru-RU" sz="1700" b="1" dirty="0" err="1"/>
                <a:t>пре</a:t>
              </a:r>
              <a:r>
                <a:rPr lang="ru-RU" sz="1700" b="1" dirty="0"/>
                <a:t>-). </a:t>
              </a:r>
            </a:p>
          </p:txBody>
        </p:sp>
      </p:grpSp>
      <p:pic>
        <p:nvPicPr>
          <p:cNvPr id="296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124744"/>
            <a:ext cx="4020694" cy="4784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:\флэшка\art\Рамки\20e4077937a9.pn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1571625"/>
            <a:ext cx="48577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7"/>
          <p:cNvGrpSpPr>
            <a:grpSpLocks/>
          </p:cNvGrpSpPr>
          <p:nvPr/>
        </p:nvGrpSpPr>
        <p:grpSpPr bwMode="auto">
          <a:xfrm>
            <a:off x="152400" y="404664"/>
            <a:ext cx="8740080" cy="5904656"/>
            <a:chOff x="179512" y="188640"/>
            <a:chExt cx="8856984" cy="6528312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/>
            <a:stretch>
              <a:fillRect/>
            </a:stretch>
          </p:blipFill>
          <p:spPr bwMode="auto">
            <a:xfrm rot="5400000">
              <a:off x="1547664" y="-675456"/>
              <a:ext cx="6120680" cy="8280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 descr="L:\флэшка\art\Рамки\20e4077937a9.png"/>
            <p:cNvPicPr>
              <a:picLocks noChangeAspect="1" noChangeArrowheads="1"/>
            </p:cNvPicPr>
            <p:nvPr/>
          </p:nvPicPr>
          <p:blipFill>
            <a:blip r:embed="rId2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179512" y="188640"/>
              <a:ext cx="8856984" cy="652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475656" y="2492896"/>
            <a:ext cx="612068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6000" b="1" dirty="0">
                <a:solidFill>
                  <a:srgbClr val="4C0000"/>
                </a:solidFill>
              </a:rPr>
              <a:t> </a:t>
            </a:r>
            <a:r>
              <a:rPr lang="ru-RU" sz="6000" b="1" dirty="0" err="1">
                <a:solidFill>
                  <a:srgbClr val="4C0000"/>
                </a:solidFill>
                <a:latin typeface="Century Schoolbook" pitchFamily="18" charset="0"/>
              </a:rPr>
              <a:t>пасибо</a:t>
            </a:r>
            <a:r>
              <a:rPr lang="ru-RU" sz="6000" b="1" dirty="0">
                <a:solidFill>
                  <a:srgbClr val="4C0000"/>
                </a:solidFill>
                <a:latin typeface="Century Schoolbook" pitchFamily="18" charset="0"/>
              </a:rPr>
              <a:t>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6000" b="1" dirty="0">
                <a:solidFill>
                  <a:srgbClr val="4C0000"/>
                </a:solidFill>
                <a:latin typeface="Century Schoolbook" pitchFamily="18" charset="0"/>
              </a:rPr>
              <a:t>за внимание!</a:t>
            </a:r>
          </a:p>
        </p:txBody>
      </p:sp>
      <p:pic>
        <p:nvPicPr>
          <p:cNvPr id="9" name="Picture 5" descr="D:\флэшка\art\Алфавит слвянская бязь Даль\С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contrast="20000"/>
          </a:blip>
          <a:srcRect/>
          <a:stretch>
            <a:fillRect/>
          </a:stretch>
        </p:blipFill>
        <p:spPr bwMode="auto">
          <a:xfrm>
            <a:off x="2123728" y="1772816"/>
            <a:ext cx="1080120" cy="1594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215900" y="0"/>
            <a:ext cx="8928100" cy="6626225"/>
            <a:chOff x="179512" y="188640"/>
            <a:chExt cx="8856984" cy="6528312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>
              <a:lum bright="10000"/>
            </a:blip>
            <a:srcRect/>
            <a:stretch>
              <a:fillRect/>
            </a:stretch>
          </p:blipFill>
          <p:spPr bwMode="auto">
            <a:xfrm rot="5400000">
              <a:off x="1547664" y="-675456"/>
              <a:ext cx="6120680" cy="8280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 descr="L:\флэшка\art\Рамки\20e4077937a9.pn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179512" y="188640"/>
              <a:ext cx="8856984" cy="652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1259632" y="1268760"/>
            <a:ext cx="712787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3538" algn="just"/>
            <a:r>
              <a:rPr lang="ru-RU" sz="2000" dirty="0" smtClean="0">
                <a:latin typeface="Century Schoolbook" pitchFamily="18" charset="0"/>
              </a:rPr>
              <a:t>Славянизмы </a:t>
            </a:r>
            <a:r>
              <a:rPr lang="ru-RU" sz="2000" dirty="0">
                <a:latin typeface="Century Schoolbook" pitchFamily="18" charset="0"/>
              </a:rPr>
              <a:t>в современном русском языке играют значительную роль, составляют большую часть </a:t>
            </a:r>
            <a:r>
              <a:rPr lang="ru-RU" sz="2000" dirty="0" smtClean="0">
                <a:latin typeface="Century Schoolbook" pitchFamily="18" charset="0"/>
              </a:rPr>
              <a:t>нашего языка. От </a:t>
            </a:r>
            <a:r>
              <a:rPr lang="ru-RU" sz="2000" dirty="0">
                <a:latin typeface="Century Schoolbook" pitchFamily="18" charset="0"/>
              </a:rPr>
              <a:t>лексического значения старославянизма зависит правильность восприятия не только самого слова, но и всего предложения, абзаца или произведения в целом.</a:t>
            </a:r>
          </a:p>
          <a:p>
            <a:pPr indent="363538" algn="just"/>
            <a:r>
              <a:rPr lang="ru-RU" sz="2000" dirty="0">
                <a:latin typeface="Century Schoolbook" pitchFamily="18" charset="0"/>
              </a:rPr>
              <a:t>Чтобы понять, какое огромное влияние старославянизмы оказали на современный русский язык, необходимо обратиться к творчеству А.С</a:t>
            </a:r>
            <a:r>
              <a:rPr lang="ru-RU" sz="2000" dirty="0" smtClean="0">
                <a:latin typeface="Century Schoolbook" pitchFamily="18" charset="0"/>
              </a:rPr>
              <a:t>. Пушкина</a:t>
            </a:r>
            <a:r>
              <a:rPr lang="ru-RU" sz="2000" dirty="0">
                <a:latin typeface="Century Schoolbook" pitchFamily="18" charset="0"/>
              </a:rPr>
              <a:t>, ведь он является величайшим преобразователем не только литературной речи, но и языка в целом. С него начинается тот литературный язык, который существует по наше время.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8"/>
          <p:cNvGrpSpPr>
            <a:grpSpLocks/>
          </p:cNvGrpSpPr>
          <p:nvPr/>
        </p:nvGrpSpPr>
        <p:grpSpPr bwMode="auto">
          <a:xfrm>
            <a:off x="107950" y="115888"/>
            <a:ext cx="8928100" cy="6626225"/>
            <a:chOff x="179512" y="188640"/>
            <a:chExt cx="8856984" cy="6528312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 cstate="print">
              <a:lum bright="10000"/>
            </a:blip>
            <a:srcRect/>
            <a:stretch>
              <a:fillRect/>
            </a:stretch>
          </p:blipFill>
          <p:spPr bwMode="auto">
            <a:xfrm rot="5400000">
              <a:off x="1547664" y="-675456"/>
              <a:ext cx="6120680" cy="8280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 descr="L:\флэшка\art\Рамки\20e4077937a9.pn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179512" y="188640"/>
              <a:ext cx="8856984" cy="652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187624" y="1268760"/>
            <a:ext cx="70993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631825" algn="just"/>
            <a:r>
              <a:rPr lang="ru-RU" dirty="0" err="1" smtClean="0">
                <a:latin typeface="Century Schoolbook" pitchFamily="18" charset="0"/>
              </a:rPr>
              <a:t>лавянизмы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dirty="0">
                <a:latin typeface="Century Schoolbook" pitchFamily="18" charset="0"/>
              </a:rPr>
              <a:t>получили широкое распространение на Руси после принятия христианства, в конце Х в. В основном старославянские слова использовались для перевода греческих богослужебных книг. В памятниках древнерусской письменности (особенно в летописях) нередки случаи смешения старославянского и русского языков. Это свидетельствовало о том, что старославянизмы не были чуждыми заимствованиями и закрепились в русском языке как близкородственные.</a:t>
            </a:r>
          </a:p>
        </p:txBody>
      </p:sp>
      <p:pic>
        <p:nvPicPr>
          <p:cNvPr id="12" name="Picture 2" descr="http://a-nomalia.narod.ru/bel2/47.files/image0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5625" y="3857625"/>
            <a:ext cx="29527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D:\флэшка\art\Алфавит слвянская бязь Даль\С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contrast="20000"/>
          </a:blip>
          <a:srcRect/>
          <a:stretch>
            <a:fillRect/>
          </a:stretch>
        </p:blipFill>
        <p:spPr bwMode="auto">
          <a:xfrm>
            <a:off x="1403648" y="836712"/>
            <a:ext cx="542915" cy="801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1691680" y="188640"/>
            <a:ext cx="65967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 </a:t>
            </a:r>
            <a:r>
              <a:rPr lang="ru-RU" sz="1600" b="1" dirty="0" err="1">
                <a:latin typeface="Century Schoolbook" pitchFamily="18" charset="0"/>
              </a:rPr>
              <a:t>онетические</a:t>
            </a:r>
            <a:r>
              <a:rPr lang="ru-RU" sz="1600" b="1" dirty="0">
                <a:latin typeface="Century Schoolbook" pitchFamily="18" charset="0"/>
              </a:rPr>
              <a:t> признаки </a:t>
            </a:r>
            <a:r>
              <a:rPr lang="ru-RU" sz="1600" b="1" dirty="0" smtClean="0">
                <a:latin typeface="Century Schoolbook" pitchFamily="18" charset="0"/>
              </a:rPr>
              <a:t>славянизмов в современном русском языке</a:t>
            </a:r>
            <a:endParaRPr lang="ru-RU" sz="1600" b="1" dirty="0">
              <a:latin typeface="Century Schoolbook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87624" y="958590"/>
          <a:ext cx="7056760" cy="5682326"/>
        </p:xfrm>
        <a:graphic>
          <a:graphicData uri="http://schemas.openxmlformats.org/drawingml/2006/table">
            <a:tbl>
              <a:tblPr/>
              <a:tblGrid>
                <a:gridCol w="1690178"/>
                <a:gridCol w="1804972"/>
                <a:gridCol w="1643355"/>
                <a:gridCol w="1918255"/>
              </a:tblGrid>
              <a:tr h="4090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Старославянское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сочетание</a:t>
                      </a:r>
                    </a:p>
                  </a:txBody>
                  <a:tcPr marL="3680" marR="3680" marT="1840" marB="1840" horzOverflow="overflow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Примеры</a:t>
                      </a:r>
                    </a:p>
                  </a:txBody>
                  <a:tcPr marL="3680" marR="3680" marT="1840" marB="18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Русское сочетание</a:t>
                      </a:r>
                    </a:p>
                  </a:txBody>
                  <a:tcPr marL="3680" marR="3680" marT="1840" marB="18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Примеры</a:t>
                      </a:r>
                    </a:p>
                  </a:txBody>
                  <a:tcPr marL="3680" marR="3680" marT="1840" marB="18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6118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ра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L="3680" marR="3680" marT="1840" marB="1840" anchor="ctr" horzOverflow="overflow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269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обратный </a:t>
                      </a:r>
                      <a:b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страна </a:t>
                      </a:r>
                      <a:b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врата</a:t>
                      </a:r>
                    </a:p>
                  </a:txBody>
                  <a:tcPr marL="3680" marR="3680" marT="1840" marB="18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12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оро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L="3680" marR="3680" marT="1840" marB="18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оборотный </a:t>
                      </a:r>
                      <a:b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сторона </a:t>
                      </a:r>
                      <a:b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ворота</a:t>
                      </a:r>
                    </a:p>
                  </a:txBody>
                  <a:tcPr marL="3680" marR="3680" marT="1840" marB="18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6118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ла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L="3680" marR="3680" marT="1840" marB="1840" anchor="ctr" horzOverflow="overflow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269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власы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глава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хладный</a:t>
                      </a:r>
                    </a:p>
                  </a:txBody>
                  <a:tcPr marL="3680" marR="3680" marT="1840" marB="18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12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-оло-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L="3680" marR="3680" marT="1840" marB="18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волосы</a:t>
                      </a:r>
                      <a:b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голова</a:t>
                      </a:r>
                      <a:b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холодный</a:t>
                      </a:r>
                    </a:p>
                  </a:txBody>
                  <a:tcPr marL="3680" marR="3680" marT="1840" marB="18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6118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-ре-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L="3680" marR="3680" marT="1840" marB="1840" anchor="ctr" horzOverflow="overflow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269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жребий 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предать 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впредь</a:t>
                      </a:r>
                    </a:p>
                  </a:txBody>
                  <a:tcPr marL="3680" marR="3680" marT="1840" marB="18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12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-ере-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L="3680" marR="3680" marT="1840" marB="18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жеребьевка</a:t>
                      </a:r>
                      <a:b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передать </a:t>
                      </a:r>
                      <a:b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вперед</a:t>
                      </a:r>
                    </a:p>
                  </a:txBody>
                  <a:tcPr marL="3680" marR="3680" marT="1840" marB="18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6118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-ле-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L="3680" marR="3680" marT="1840" marB="1840" anchor="ctr" horzOverflow="overflow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269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плен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млеко</a:t>
                      </a:r>
                    </a:p>
                    <a:p>
                      <a:pPr marL="0" marR="0" lvl="0" indent="269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шлем</a:t>
                      </a:r>
                    </a:p>
                  </a:txBody>
                  <a:tcPr marL="3680" marR="3680" marT="1840" marB="18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12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-еле-/-ело-</a:t>
                      </a:r>
                      <a:b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(-оло-)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L="3680" marR="3680" marT="1840" marB="18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полон</a:t>
                      </a:r>
                      <a:b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молоко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шелом</a:t>
                      </a:r>
                    </a:p>
                  </a:txBody>
                  <a:tcPr marL="3680" marR="3680" marT="1840" marB="18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257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а-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L="3680" marR="3680" marT="1840" marB="1840" anchor="ctr" horzOverflow="overflow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269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агнец</a:t>
                      </a:r>
                    </a:p>
                  </a:txBody>
                  <a:tcPr marL="3680" marR="3680" marT="1840" marB="18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12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я-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L="3680" marR="3680" marT="1840" marB="18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ягненок</a:t>
                      </a:r>
                    </a:p>
                  </a:txBody>
                  <a:tcPr marL="3680" marR="3680" marT="1840" marB="18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257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е-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L="3680" marR="3680" marT="1840" marB="1840" anchor="ctr" horzOverflow="overflow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269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единый</a:t>
                      </a:r>
                    </a:p>
                  </a:txBody>
                  <a:tcPr marL="3680" marR="3680" marT="1840" marB="18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12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о-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L="3680" marR="3680" marT="1840" marB="18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один</a:t>
                      </a:r>
                    </a:p>
                  </a:txBody>
                  <a:tcPr marL="3680" marR="3680" marT="1840" marB="18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27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ю-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L="3680" marR="3680" marT="1840" marB="1840" anchor="ctr" horzOverflow="overflow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269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юродивый</a:t>
                      </a:r>
                    </a:p>
                  </a:txBody>
                  <a:tcPr marL="3680" marR="3680" marT="1840" marB="18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12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у-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L="3680" marR="3680" marT="1840" marB="18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уродливый</a:t>
                      </a:r>
                    </a:p>
                  </a:txBody>
                  <a:tcPr marL="3680" marR="3680" marT="1840" marB="18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4133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-жд-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L="3680" marR="3680" marT="1840" marB="1840" anchor="ctr" horzOverflow="overflow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269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насаждение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хождение</a:t>
                      </a:r>
                    </a:p>
                  </a:txBody>
                  <a:tcPr marL="3680" marR="3680" marT="1840" marB="18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12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-ж-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L="3680" marR="3680" marT="1840" marB="18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насаживать </a:t>
                      </a:r>
                      <a:b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хожу</a:t>
                      </a:r>
                    </a:p>
                  </a:txBody>
                  <a:tcPr marL="3680" marR="3680" marT="1840" marB="18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4677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-щ- (-шт)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L="3680" marR="3680" marT="1840" marB="1840" anchor="ctr" horzOverflow="overflow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269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бродящий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освещение</a:t>
                      </a:r>
                    </a:p>
                  </a:txBody>
                  <a:tcPr marL="3680" marR="3680" marT="1840" marB="18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12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-ч-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L="3680" marR="3680" marT="1840" marB="18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бродячий </a:t>
                      </a:r>
                      <a:b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свеча</a:t>
                      </a:r>
                    </a:p>
                  </a:txBody>
                  <a:tcPr marL="3680" marR="3680" marT="1840" marB="18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4677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ра-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L="3680" marR="3680" marT="1840" marB="1840" anchor="ctr" horzOverflow="overflow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269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равный</a:t>
                      </a:r>
                    </a:p>
                    <a:p>
                      <a:pPr marL="0" marR="0" lvl="0" indent="269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рассыпать</a:t>
                      </a:r>
                    </a:p>
                  </a:txBody>
                  <a:tcPr marL="3680" marR="3680" marT="1840" marB="18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12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ро-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L="3680" marR="3680" marT="1840" marB="18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ровный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роспись</a:t>
                      </a:r>
                    </a:p>
                  </a:txBody>
                  <a:tcPr marL="3680" marR="3680" marT="1840" marB="18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4677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ла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L="3680" marR="3680" marT="1840" marB="1840" anchor="ctr" horzOverflow="overflow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269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ладья</a:t>
                      </a:r>
                    </a:p>
                  </a:txBody>
                  <a:tcPr marL="3680" marR="3680" marT="1840" marB="18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12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ло-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L="3680" marR="3680" marT="1840" marB="18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лодка</a:t>
                      </a:r>
                    </a:p>
                  </a:txBody>
                  <a:tcPr marL="3680" marR="3680" marT="1840" marB="18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7" name="Picture 1" descr="L:\флэшка\art\Алфавит слвянская бязь Даль\Ф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20000" contrast="-22000"/>
          </a:blip>
          <a:srcRect/>
          <a:stretch>
            <a:fillRect/>
          </a:stretch>
        </p:blipFill>
        <p:spPr bwMode="auto">
          <a:xfrm>
            <a:off x="1763688" y="0"/>
            <a:ext cx="432048" cy="54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L:\флэшка\art\Рамки\20e4077937a9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11525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L:\флэшка\art\Рамки\20e4077937a9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949280"/>
            <a:ext cx="113982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L:\флэшка\art\Рамки\20e4077937a9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548680"/>
            <a:ext cx="115093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L:\флэшка\art\Рамки\20e4077937a9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7518771" y="5882829"/>
            <a:ext cx="115093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260648"/>
            <a:ext cx="5688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Century Schoolbook" pitchFamily="18" charset="0"/>
              </a:rPr>
              <a:t>орфологические</a:t>
            </a:r>
            <a:r>
              <a:rPr lang="ru-RU" sz="2000" b="1" dirty="0" smtClean="0">
                <a:latin typeface="Century Schoolbook" pitchFamily="18" charset="0"/>
              </a:rPr>
              <a:t> признаки</a:t>
            </a:r>
          </a:p>
          <a:p>
            <a:pPr algn="ctr"/>
            <a:r>
              <a:rPr lang="ru-RU" sz="2000" b="1" dirty="0" smtClean="0">
                <a:latin typeface="Century Schoolbook" pitchFamily="18" charset="0"/>
              </a:rPr>
              <a:t>славянизмов  в современном русском языке</a:t>
            </a:r>
            <a:endParaRPr lang="ru-RU" sz="2000" b="1" dirty="0">
              <a:latin typeface="Century Schoolbook" pitchFamily="18" charset="0"/>
            </a:endParaRPr>
          </a:p>
        </p:txBody>
      </p:sp>
      <p:pic>
        <p:nvPicPr>
          <p:cNvPr id="3" name="Picture 2" descr="L:\флэшка\art\Алфавит слвянская бязь Даль\М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36000" contrast="-35000"/>
          </a:blip>
          <a:srcRect/>
          <a:stretch>
            <a:fillRect/>
          </a:stretch>
        </p:blipFill>
        <p:spPr bwMode="auto">
          <a:xfrm>
            <a:off x="2339752" y="0"/>
            <a:ext cx="623550" cy="642999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7544" y="1340768"/>
          <a:ext cx="8172400" cy="546111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86200"/>
                <a:gridCol w="4086200"/>
              </a:tblGrid>
              <a:tr h="1235068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</a:rPr>
                        <a:t>Приставки</a:t>
                      </a:r>
                      <a:endParaRPr lang="ru-RU" b="0" dirty="0">
                        <a:solidFill>
                          <a:schemeClr val="tx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приставки 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воз-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(воздать, возвратить), 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чрез-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(чрезмерный), 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из-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(избрать), 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низ-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низвергнуть), 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пред-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(предпочитать), </a:t>
                      </a:r>
                      <a:r>
                        <a:rPr kumimoji="0" lang="ru-RU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пре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(презирать)</a:t>
                      </a:r>
                    </a:p>
                    <a:p>
                      <a:pPr algn="just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665064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</a:rPr>
                        <a:t>Суффиксы причастий</a:t>
                      </a:r>
                      <a:endParaRPr lang="ru-RU" b="0" dirty="0">
                        <a:solidFill>
                          <a:schemeClr val="tx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ущ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-, -</a:t>
                      </a:r>
                      <a:r>
                        <a:rPr kumimoji="0" lang="ru-RU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ющ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-, -</a:t>
                      </a:r>
                      <a:r>
                        <a:rPr kumimoji="0" lang="ru-RU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ащ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-, -</a:t>
                      </a:r>
                      <a:r>
                        <a:rPr kumimoji="0" lang="ru-RU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ящ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(тающий, горящий)</a:t>
                      </a:r>
                    </a:p>
                    <a:p>
                      <a:pPr algn="just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021348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</a:rPr>
                        <a:t>суффиксы</a:t>
                      </a:r>
                      <a:endParaRPr lang="ru-RU" b="0" dirty="0">
                        <a:solidFill>
                          <a:schemeClr val="tx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знь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(жизнь), 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ын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(гордыня, твердыня), 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тв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(клятва, жатва), 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-чий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(кормчий, зодчий, купчий), 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-тай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(глашатай),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 -</a:t>
                      </a:r>
                      <a:r>
                        <a:rPr kumimoji="0" lang="ru-RU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тель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(строитель, водитель) </a:t>
                      </a:r>
                      <a:endParaRPr lang="ru-RU" sz="16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113765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</a:rPr>
                        <a:t>Характерные первые части сложных  слов</a:t>
                      </a:r>
                      <a:endParaRPr lang="ru-RU" b="0" dirty="0">
                        <a:solidFill>
                          <a:schemeClr val="tx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бого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-, добро-, зло-, </a:t>
                      </a:r>
                      <a:r>
                        <a:rPr kumimoji="0" lang="ru-RU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грехо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-, душе-, 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благо-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богобоязненный, добродетельный, злодеяние, грехопадение, душеполезный, благословение)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645275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</a:rPr>
                        <a:t>Слова на -</a:t>
                      </a:r>
                      <a:r>
                        <a:rPr lang="ru-RU" b="0" dirty="0" err="1" smtClean="0">
                          <a:solidFill>
                            <a:schemeClr val="tx1"/>
                          </a:solidFill>
                          <a:latin typeface="Century Schoolbook" pitchFamily="18" charset="0"/>
                        </a:rPr>
                        <a:t>ие</a:t>
                      </a:r>
                      <a:endParaRPr lang="ru-RU" b="0" dirty="0">
                        <a:solidFill>
                          <a:schemeClr val="tx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действие, шествие</a:t>
                      </a:r>
                      <a:endParaRPr lang="ru-RU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9" name="Picture 3" descr="L:\флэшка\art\Рамки\20e4077937a9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692696"/>
            <a:ext cx="1512887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L:\флэшка\art\Рамки\20e4077937a9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537785">
            <a:off x="7723121" y="5644708"/>
            <a:ext cx="1512887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L:\флэшка\art\Рамки\20e4077937a9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24822">
            <a:off x="7769180" y="738530"/>
            <a:ext cx="1512887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L:\флэшка\art\Рамки\20e4077937a9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610493">
            <a:off x="-176480" y="5681655"/>
            <a:ext cx="1512887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107950" y="115888"/>
            <a:ext cx="8928100" cy="6626225"/>
            <a:chOff x="179512" y="188640"/>
            <a:chExt cx="8856984" cy="6528312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2" cstate="print">
              <a:lum bright="10000"/>
            </a:blip>
            <a:srcRect/>
            <a:stretch>
              <a:fillRect/>
            </a:stretch>
          </p:blipFill>
          <p:spPr bwMode="auto">
            <a:xfrm rot="5400000">
              <a:off x="1547664" y="-675456"/>
              <a:ext cx="6120680" cy="8280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" descr="L:\флэшка\art\Рамки\20e4077937a9.pn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179512" y="188640"/>
              <a:ext cx="8856984" cy="652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87450" y="1633915"/>
            <a:ext cx="70993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38163" algn="just"/>
            <a:r>
              <a:rPr lang="ru-RU" dirty="0" err="1">
                <a:latin typeface="Century Schoolbook" pitchFamily="18" charset="0"/>
              </a:rPr>
              <a:t>ольшинство</a:t>
            </a:r>
            <a:r>
              <a:rPr lang="ru-RU" dirty="0">
                <a:latin typeface="Century Schoolbook" pitchFamily="18" charset="0"/>
              </a:rPr>
              <a:t> </a:t>
            </a:r>
            <a:r>
              <a:rPr lang="ru-RU" dirty="0" smtClean="0">
                <a:latin typeface="Century Schoolbook" pitchFamily="18" charset="0"/>
              </a:rPr>
              <a:t>славянизмов </a:t>
            </a:r>
            <a:r>
              <a:rPr lang="ru-RU" dirty="0">
                <a:latin typeface="Century Schoolbook" pitchFamily="18" charset="0"/>
              </a:rPr>
              <a:t>полностью освоены русским языком и воспринимаются как исконно русские слова, хотя и сохраняют в отдельных случаях книжный характер: дремлющий, рождение, помощь, освещение, единый и др.</a:t>
            </a:r>
          </a:p>
          <a:p>
            <a:pPr indent="538163" algn="just"/>
            <a:endParaRPr lang="ru-RU" dirty="0"/>
          </a:p>
          <a:p>
            <a:pPr indent="538163" algn="just"/>
            <a:endParaRPr lang="ru-RU" dirty="0">
              <a:latin typeface="Century Schoolbook" pitchFamily="18" charset="0"/>
            </a:endParaRPr>
          </a:p>
          <a:p>
            <a:pPr indent="538163" algn="just"/>
            <a:r>
              <a:rPr lang="ru-RU" dirty="0" err="1">
                <a:latin typeface="Century Schoolbook" pitchFamily="18" charset="0"/>
              </a:rPr>
              <a:t>начительная</a:t>
            </a:r>
            <a:r>
              <a:rPr lang="ru-RU" dirty="0">
                <a:latin typeface="Century Schoolbook" pitchFamily="18" charset="0"/>
              </a:rPr>
              <a:t> часть </a:t>
            </a:r>
            <a:r>
              <a:rPr lang="ru-RU" dirty="0" smtClean="0">
                <a:latin typeface="Century Schoolbook" pitchFamily="18" charset="0"/>
              </a:rPr>
              <a:t>славянизмов </a:t>
            </a:r>
            <a:r>
              <a:rPr lang="ru-RU" dirty="0">
                <a:latin typeface="Century Schoolbook" pitchFamily="18" charset="0"/>
              </a:rPr>
              <a:t>была вытеснена из общего употребления исконно русскими словами. Именно эти старославянизмы (глас, врата, дщерь и т.п.) называются стилистическими, поскольку их употребление связано с выполнением определенных стилистических функций.</a:t>
            </a:r>
          </a:p>
        </p:txBody>
      </p:sp>
      <p:pic>
        <p:nvPicPr>
          <p:cNvPr id="6" name="Рисунок 6" descr="Б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24744"/>
            <a:ext cx="59531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7" descr="З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259632" y="2996952"/>
            <a:ext cx="52863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79512" y="188640"/>
            <a:chExt cx="8856984" cy="6528312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2" cstate="print">
              <a:lum bright="10000"/>
            </a:blip>
            <a:srcRect/>
            <a:stretch>
              <a:fillRect/>
            </a:stretch>
          </p:blipFill>
          <p:spPr bwMode="auto">
            <a:xfrm rot="5400000">
              <a:off x="1547664" y="-675456"/>
              <a:ext cx="6120680" cy="8280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" descr="L:\флэшка\art\Рамки\20e4077937a9.pn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179512" y="188640"/>
              <a:ext cx="8856984" cy="652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1259632" y="4149080"/>
            <a:ext cx="72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tabLst>
                <a:tab pos="457200" algn="l"/>
              </a:tabLst>
            </a:pPr>
            <a:r>
              <a:rPr lang="ru-RU" dirty="0" smtClean="0">
                <a:latin typeface="Century Schoolbook" pitchFamily="18" charset="0"/>
              </a:rPr>
              <a:t>А.С. Пушкин – один из величайших реформаторов русского языка. Он завершил эволюцию литературного языка, используя достижения М.В. Ломоносова, В.К. Тредиаковского и совершенствуя их. Вместе со своими современниками Н.М. Карамзиным и В.А. Жуковским он предпринял грандиозный труд по построению новой русской литературы. </a:t>
            </a:r>
            <a:endParaRPr lang="ru-RU" dirty="0">
              <a:latin typeface="Century Schoolbook" pitchFamily="18" charset="0"/>
            </a:endParaRPr>
          </a:p>
        </p:txBody>
      </p:sp>
      <p:pic>
        <p:nvPicPr>
          <p:cNvPr id="8" name="Picture 3" descr="D:\флэшка\art\Свитки\36ee77e1d3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3" y="765175"/>
            <a:ext cx="33575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pushbes5.gif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707904" y="1196752"/>
            <a:ext cx="2160240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107950" y="115888"/>
            <a:ext cx="8928100" cy="6626225"/>
            <a:chOff x="179512" y="188640"/>
            <a:chExt cx="8856984" cy="6528312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2" cstate="print">
              <a:lum bright="10000"/>
            </a:blip>
            <a:srcRect/>
            <a:stretch>
              <a:fillRect/>
            </a:stretch>
          </p:blipFill>
          <p:spPr bwMode="auto">
            <a:xfrm rot="5400000">
              <a:off x="1547664" y="-675456"/>
              <a:ext cx="6120680" cy="8280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" descr="L:\флэшка\art\Рамки\20e4077937a9.pn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179512" y="188640"/>
              <a:ext cx="8856984" cy="652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38" y="1151742"/>
            <a:ext cx="717073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>
              <a:tabLst>
                <a:tab pos="457200" algn="l"/>
              </a:tabLst>
            </a:pPr>
            <a:r>
              <a:rPr lang="ru-RU" dirty="0" smtClean="0">
                <a:latin typeface="Century Schoolbook" pitchFamily="18" charset="0"/>
              </a:rPr>
              <a:t>А.С. Пушкин использует </a:t>
            </a:r>
            <a:r>
              <a:rPr lang="ru-RU" dirty="0" smtClean="0">
                <a:latin typeface="Century Schoolbook" pitchFamily="18" charset="0"/>
              </a:rPr>
              <a:t>славянизмы </a:t>
            </a:r>
            <a:r>
              <a:rPr lang="ru-RU" dirty="0">
                <a:latin typeface="Century Schoolbook" pitchFamily="18" charset="0"/>
              </a:rPr>
              <a:t>в своих стихотворениях, но, в отличие от произведений М.В</a:t>
            </a:r>
            <a:r>
              <a:rPr lang="ru-RU" dirty="0" smtClean="0">
                <a:latin typeface="Century Schoolbook" pitchFamily="18" charset="0"/>
              </a:rPr>
              <a:t>. Ломоносова</a:t>
            </a:r>
            <a:r>
              <a:rPr lang="ru-RU" dirty="0">
                <a:latin typeface="Century Schoolbook" pitchFamily="18" charset="0"/>
              </a:rPr>
              <a:t>, они построены на принципах русского синтаксиса. </a:t>
            </a:r>
            <a:r>
              <a:rPr lang="ru-RU" dirty="0" smtClean="0">
                <a:latin typeface="Century Schoolbook" pitchFamily="18" charset="0"/>
              </a:rPr>
              <a:t>Обилие славянизмов </a:t>
            </a:r>
            <a:r>
              <a:rPr lang="ru-RU" dirty="0">
                <a:latin typeface="Century Schoolbook" pitchFamily="18" charset="0"/>
              </a:rPr>
              <a:t>– лишь стилистический прием, а не следование высокому штилю. Пушкин перестает видеть в слове стилистический оттенок и вносит </a:t>
            </a:r>
            <a:r>
              <a:rPr lang="ru-RU" dirty="0" smtClean="0">
                <a:latin typeface="Century Schoolbook" pitchFamily="18" charset="0"/>
              </a:rPr>
              <a:t>славянизмы </a:t>
            </a:r>
            <a:r>
              <a:rPr lang="ru-RU" dirty="0">
                <a:latin typeface="Century Schoolbook" pitchFamily="18" charset="0"/>
              </a:rPr>
              <a:t>в обыденный стиль речи.</a:t>
            </a:r>
          </a:p>
          <a:p>
            <a:pPr indent="449263" algn="just">
              <a:tabLst>
                <a:tab pos="457200" algn="l"/>
              </a:tabLst>
            </a:pPr>
            <a:endParaRPr lang="ru-RU" dirty="0"/>
          </a:p>
          <a:p>
            <a:pPr indent="449263" algn="just">
              <a:tabLst>
                <a:tab pos="457200" algn="l"/>
              </a:tabLst>
            </a:pPr>
            <a:r>
              <a:rPr lang="ru-RU" dirty="0"/>
              <a:t> </a:t>
            </a:r>
          </a:p>
          <a:p>
            <a:pPr indent="449263" algn="just">
              <a:tabLst>
                <a:tab pos="457200" algn="l"/>
              </a:tabLst>
            </a:pPr>
            <a:r>
              <a:rPr lang="ru-RU" dirty="0">
                <a:latin typeface="Century Schoolbook" pitchFamily="18" charset="0"/>
              </a:rPr>
              <a:t>  сочинениях </a:t>
            </a:r>
            <a:r>
              <a:rPr lang="ru-RU" dirty="0" smtClean="0">
                <a:latin typeface="Century Schoolbook" pitchFamily="18" charset="0"/>
              </a:rPr>
              <a:t>А.С</a:t>
            </a:r>
            <a:r>
              <a:rPr lang="ru-RU" dirty="0" smtClean="0">
                <a:latin typeface="Century Schoolbook" pitchFamily="18" charset="0"/>
              </a:rPr>
              <a:t>. Пушкина </a:t>
            </a:r>
            <a:r>
              <a:rPr lang="ru-RU" dirty="0">
                <a:latin typeface="Century Schoolbook" pitchFamily="18" charset="0"/>
              </a:rPr>
              <a:t>за </a:t>
            </a:r>
            <a:r>
              <a:rPr lang="ru-RU" dirty="0" smtClean="0">
                <a:latin typeface="Century Schoolbook" pitchFamily="18" charset="0"/>
              </a:rPr>
              <a:t>славянизмами </a:t>
            </a:r>
            <a:r>
              <a:rPr lang="ru-RU" dirty="0">
                <a:latin typeface="Century Schoolbook" pitchFamily="18" charset="0"/>
              </a:rPr>
              <a:t>окончательно закрепляются определенные стилистические функции: создание исторического колорита, патетического слога; они придают тексту мелодичность, выражают настроение автора</a:t>
            </a:r>
            <a:r>
              <a:rPr lang="ru-RU" dirty="0" smtClean="0">
                <a:latin typeface="Century Schoolbook" pitchFamily="18" charset="0"/>
              </a:rPr>
              <a:t>.   </a:t>
            </a:r>
            <a:endParaRPr lang="ru-RU" dirty="0">
              <a:solidFill>
                <a:srgbClr val="663300"/>
              </a:solidFill>
              <a:latin typeface="Century Schoolbook" pitchFamily="18" charset="0"/>
            </a:endParaRPr>
          </a:p>
        </p:txBody>
      </p:sp>
      <p:pic>
        <p:nvPicPr>
          <p:cNvPr id="6" name="Picture 4" descr="L:\флэшка\art\Алфавит слвянская бязь Даль\В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59632" y="3356992"/>
            <a:ext cx="523502" cy="614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107950" y="115888"/>
            <a:ext cx="8928100" cy="6626225"/>
            <a:chOff x="179512" y="188640"/>
            <a:chExt cx="8856984" cy="6528312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2" cstate="print">
              <a:lum bright="10000"/>
            </a:blip>
            <a:srcRect/>
            <a:stretch>
              <a:fillRect/>
            </a:stretch>
          </p:blipFill>
          <p:spPr bwMode="auto">
            <a:xfrm rot="5400000">
              <a:off x="1547664" y="-675456"/>
              <a:ext cx="6120680" cy="8280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" descr="L:\флэшка\art\Рамки\20e4077937a9.pn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179512" y="188640"/>
              <a:ext cx="8856984" cy="652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1763688" y="692696"/>
            <a:ext cx="5780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Century Schoolbook" pitchFamily="18" charset="0"/>
              </a:rPr>
              <a:t>Рассмотрим употребление  славянизмов</a:t>
            </a:r>
            <a:endParaRPr lang="ru-RU" sz="2000" b="1" dirty="0">
              <a:latin typeface="Century Schoolbook" pitchFamily="18" charset="0"/>
            </a:endParaRPr>
          </a:p>
        </p:txBody>
      </p:sp>
      <p:pic>
        <p:nvPicPr>
          <p:cNvPr id="15362" name="Picture 2" descr="ÐÐ°ÑÑÐ¸Ð½ÐºÐ¸ Ð¿Ð¾ Ð·Ð°Ð¿ÑÐ¾ÑÑ Ð¿ÐµÑÐ½Ñ Ð¾ Ð²ÐµÑÐµÐ¼ Ð¾Ð»ÐµÐ³Ðµ ÐºÐ°ÑÑÐ¸Ð½ÐºÐ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268760"/>
            <a:ext cx="6192688" cy="4644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C087EE45DA8B643AF8AC430A6B82E98" ma:contentTypeVersion="0" ma:contentTypeDescription="Создание документа." ma:contentTypeScope="" ma:versionID="0cafe08341b913e3b1708e11677442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287C501-6393-43BF-BFBF-8A8C0B464DE6}"/>
</file>

<file path=customXml/itemProps2.xml><?xml version="1.0" encoding="utf-8"?>
<ds:datastoreItem xmlns:ds="http://schemas.openxmlformats.org/officeDocument/2006/customXml" ds:itemID="{9BF2179F-9D88-42A6-942F-A19657255197}"/>
</file>

<file path=customXml/itemProps3.xml><?xml version="1.0" encoding="utf-8"?>
<ds:datastoreItem xmlns:ds="http://schemas.openxmlformats.org/officeDocument/2006/customXml" ds:itemID="{6D416A6A-45FC-4F21-ADFA-C9E80236DDCD}"/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977</Words>
  <Application>Microsoft Office PowerPoint</Application>
  <PresentationFormat>Экран (4:3)</PresentationFormat>
  <Paragraphs>177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Тема Office</vt:lpstr>
      <vt:lpstr>Лист Microsoft Office Excel 97-2003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Я памятник себе воздвиг нерукотворный</vt:lpstr>
      <vt:lpstr>Слайд 15</vt:lpstr>
      <vt:lpstr>Слайд 16</vt:lpstr>
      <vt:lpstr>Слайд 17</vt:lpstr>
      <vt:lpstr>Слайд 18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Name</dc:creator>
  <cp:lastModifiedBy>Name</cp:lastModifiedBy>
  <cp:revision>18</cp:revision>
  <dcterms:created xsi:type="dcterms:W3CDTF">2019-03-19T14:40:40Z</dcterms:created>
  <dcterms:modified xsi:type="dcterms:W3CDTF">2019-04-21T20:23:52Z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0x0101001C087EE45DA8B643AF8AC430A6B82E98</vt:lpwstr>
  </property>
</Properties>
</file>